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75" r:id="rId2"/>
    <p:sldId id="311" r:id="rId3"/>
    <p:sldId id="313" r:id="rId4"/>
    <p:sldId id="278" r:id="rId5"/>
    <p:sldId id="310" r:id="rId6"/>
    <p:sldId id="318" r:id="rId7"/>
    <p:sldId id="282" r:id="rId8"/>
    <p:sldId id="283" r:id="rId9"/>
    <p:sldId id="284" r:id="rId10"/>
    <p:sldId id="285" r:id="rId11"/>
    <p:sldId id="286" r:id="rId12"/>
    <p:sldId id="287" r:id="rId13"/>
    <p:sldId id="288" r:id="rId14"/>
    <p:sldId id="314" r:id="rId15"/>
    <p:sldId id="289" r:id="rId16"/>
    <p:sldId id="315" r:id="rId17"/>
    <p:sldId id="312" r:id="rId18"/>
    <p:sldId id="293" r:id="rId19"/>
    <p:sldId id="294" r:id="rId20"/>
    <p:sldId id="322" r:id="rId21"/>
    <p:sldId id="296" r:id="rId22"/>
    <p:sldId id="319" r:id="rId23"/>
    <p:sldId id="298" r:id="rId24"/>
    <p:sldId id="299" r:id="rId25"/>
    <p:sldId id="325" r:id="rId26"/>
    <p:sldId id="320" r:id="rId27"/>
    <p:sldId id="316" r:id="rId28"/>
    <p:sldId id="302" r:id="rId29"/>
    <p:sldId id="324" r:id="rId30"/>
    <p:sldId id="304" r:id="rId31"/>
    <p:sldId id="321" r:id="rId32"/>
    <p:sldId id="306" r:id="rId33"/>
    <p:sldId id="307" r:id="rId34"/>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519"/>
    <a:srgbClr val="0379AE"/>
    <a:srgbClr val="037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64" autoAdjust="0"/>
  </p:normalViewPr>
  <p:slideViewPr>
    <p:cSldViewPr snapToGrid="0" snapToObjects="1">
      <p:cViewPr varScale="1">
        <p:scale>
          <a:sx n="92" d="100"/>
          <a:sy n="92" d="100"/>
        </p:scale>
        <p:origin x="134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7" d="100"/>
          <a:sy n="107" d="100"/>
        </p:scale>
        <p:origin x="-2128" y="-11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96F13-A99D-8F4A-B5FD-18F1EC4F55E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C59E4FC6-AC47-A046-A535-CA961C62CE17}">
      <dgm:prSet phldrT="[Text]" custT="1"/>
      <dgm:spPr/>
      <dgm:t>
        <a:bodyPr/>
        <a:lstStyle/>
        <a:p>
          <a:r>
            <a:rPr lang="en-US" sz="2200" b="1" dirty="0" smtClean="0">
              <a:latin typeface="Open Sans"/>
              <a:cs typeface="Open Sans"/>
            </a:rPr>
            <a:t>PUNCH</a:t>
          </a:r>
          <a:r>
            <a:rPr lang="en-US" sz="2200" b="1" baseline="30000" dirty="0" smtClean="0">
              <a:latin typeface="Open Sans"/>
              <a:cs typeface="Open Sans"/>
            </a:rPr>
            <a:t>™</a:t>
          </a:r>
          <a:r>
            <a:rPr lang="en-US" sz="2200" b="1" dirty="0" smtClean="0">
              <a:latin typeface="Open Sans"/>
              <a:cs typeface="Open Sans"/>
            </a:rPr>
            <a:t> CD</a:t>
          </a:r>
          <a:endParaRPr lang="en-US" sz="2200" b="1" dirty="0">
            <a:latin typeface="Open Sans"/>
            <a:cs typeface="Open Sans"/>
          </a:endParaRPr>
        </a:p>
      </dgm:t>
    </dgm:pt>
    <dgm:pt modelId="{3F4B87FA-701F-4745-8B21-49AFB546A9E3}" type="parTrans" cxnId="{99EC2A3F-EE3E-FA48-BC61-B957F4E10CEA}">
      <dgm:prSet/>
      <dgm:spPr/>
      <dgm:t>
        <a:bodyPr/>
        <a:lstStyle/>
        <a:p>
          <a:endParaRPr lang="en-US"/>
        </a:p>
      </dgm:t>
    </dgm:pt>
    <dgm:pt modelId="{3A1CE52A-AE54-0549-9BD5-34A68FCCBBEA}" type="sibTrans" cxnId="{99EC2A3F-EE3E-FA48-BC61-B957F4E10CEA}">
      <dgm:prSet/>
      <dgm:spPr/>
      <dgm:t>
        <a:bodyPr/>
        <a:lstStyle/>
        <a:p>
          <a:endParaRPr lang="en-US"/>
        </a:p>
      </dgm:t>
    </dgm:pt>
    <dgm:pt modelId="{6FE75C94-FCEA-F14F-BD78-E10A3B768DF2}">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Multi-center, open-label; min 30 pts followed for 6 months</a:t>
          </a:r>
          <a:endParaRPr lang="en-US" sz="1600" dirty="0">
            <a:solidFill>
              <a:srgbClr val="000000"/>
            </a:solidFill>
            <a:latin typeface="Arial" panose="020B0604020202020204" pitchFamily="34" charset="0"/>
            <a:cs typeface="Arial" panose="020B0604020202020204" pitchFamily="34" charset="0"/>
          </a:endParaRPr>
        </a:p>
      </dgm:t>
    </dgm:pt>
    <dgm:pt modelId="{001122A9-E12A-4C4C-A8FA-3778086D7292}" type="parTrans" cxnId="{45F06B3F-F9A5-8049-A2C6-B569A2AE7AF4}">
      <dgm:prSet/>
      <dgm:spPr/>
      <dgm:t>
        <a:bodyPr/>
        <a:lstStyle/>
        <a:p>
          <a:endParaRPr lang="en-US"/>
        </a:p>
      </dgm:t>
    </dgm:pt>
    <dgm:pt modelId="{ADB450D8-2983-E24A-A8DA-96B00F08A83F}" type="sibTrans" cxnId="{45F06B3F-F9A5-8049-A2C6-B569A2AE7AF4}">
      <dgm:prSet/>
      <dgm:spPr/>
      <dgm:t>
        <a:bodyPr/>
        <a:lstStyle/>
        <a:p>
          <a:endParaRPr lang="en-US"/>
        </a:p>
      </dgm:t>
    </dgm:pt>
    <dgm:pt modelId="{97B5E022-5F53-C844-B44A-60BECC72CF77}">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Secondary Objective: Efficacy, no CDI recurrence at 8 wks.</a:t>
          </a:r>
          <a:endParaRPr lang="en-US" sz="1600" dirty="0">
            <a:solidFill>
              <a:srgbClr val="000000"/>
            </a:solidFill>
            <a:latin typeface="Arial" panose="020B0604020202020204" pitchFamily="34" charset="0"/>
            <a:cs typeface="Arial" panose="020B0604020202020204" pitchFamily="34" charset="0"/>
          </a:endParaRPr>
        </a:p>
      </dgm:t>
    </dgm:pt>
    <dgm:pt modelId="{486F5827-ECB6-BE4E-B3FA-9DA37A35B323}" type="parTrans" cxnId="{047E69DB-5117-6541-8517-4810E3B6AEEC}">
      <dgm:prSet/>
      <dgm:spPr/>
      <dgm:t>
        <a:bodyPr/>
        <a:lstStyle/>
        <a:p>
          <a:endParaRPr lang="en-US"/>
        </a:p>
      </dgm:t>
    </dgm:pt>
    <dgm:pt modelId="{8E698542-3207-714E-95EA-B91EB9C6660A}" type="sibTrans" cxnId="{047E69DB-5117-6541-8517-4810E3B6AEEC}">
      <dgm:prSet/>
      <dgm:spPr/>
      <dgm:t>
        <a:bodyPr/>
        <a:lstStyle/>
        <a:p>
          <a:endParaRPr lang="en-US"/>
        </a:p>
      </dgm:t>
    </dgm:pt>
    <dgm:pt modelId="{85D9AEFC-B49C-F840-9B8E-B6ADE86549DB}">
      <dgm:prSet phldrT="[Text]" custT="1"/>
      <dgm:spPr/>
      <dgm:t>
        <a:bodyPr/>
        <a:lstStyle/>
        <a:p>
          <a:r>
            <a:rPr lang="en-US" sz="2200" b="1" dirty="0" smtClean="0">
              <a:latin typeface="Open Sans"/>
              <a:cs typeface="Open Sans"/>
            </a:rPr>
            <a:t>PUNCH</a:t>
          </a:r>
          <a:r>
            <a:rPr lang="en-US" sz="2200" b="1" baseline="30000" dirty="0" smtClean="0">
              <a:latin typeface="Open Sans"/>
              <a:cs typeface="Open Sans"/>
            </a:rPr>
            <a:t>™</a:t>
          </a:r>
          <a:r>
            <a:rPr lang="en-US" sz="2200" b="1" dirty="0" smtClean="0">
              <a:latin typeface="Open Sans"/>
              <a:cs typeface="Open Sans"/>
            </a:rPr>
            <a:t> CD 2</a:t>
          </a:r>
          <a:endParaRPr lang="en-US" sz="2200" b="1" dirty="0">
            <a:latin typeface="Open Sans"/>
            <a:cs typeface="Open Sans"/>
          </a:endParaRPr>
        </a:p>
      </dgm:t>
    </dgm:pt>
    <dgm:pt modelId="{440E0B55-41BB-864F-A097-75AF1D53A47C}" type="parTrans" cxnId="{88C0E981-BD84-E34D-BFC8-55543CD02F46}">
      <dgm:prSet/>
      <dgm:spPr/>
      <dgm:t>
        <a:bodyPr/>
        <a:lstStyle/>
        <a:p>
          <a:endParaRPr lang="en-US"/>
        </a:p>
      </dgm:t>
    </dgm:pt>
    <dgm:pt modelId="{40FDF50D-83DB-A24A-A24F-645D18E83361}" type="sibTrans" cxnId="{88C0E981-BD84-E34D-BFC8-55543CD02F46}">
      <dgm:prSet/>
      <dgm:spPr/>
      <dgm:t>
        <a:bodyPr/>
        <a:lstStyle/>
        <a:p>
          <a:endParaRPr lang="en-US"/>
        </a:p>
      </dgm:t>
    </dgm:pt>
    <dgm:pt modelId="{E5E136C4-F6DF-D640-B23C-F9DA777B7FFF}">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Multi-center, randomized, double-blind, placebo controlled; 120 pts followed for 24 months</a:t>
          </a:r>
          <a:endParaRPr lang="en-US" sz="1600" dirty="0">
            <a:solidFill>
              <a:srgbClr val="000000"/>
            </a:solidFill>
            <a:latin typeface="Arial" panose="020B0604020202020204" pitchFamily="34" charset="0"/>
            <a:cs typeface="Arial" panose="020B0604020202020204" pitchFamily="34" charset="0"/>
          </a:endParaRPr>
        </a:p>
      </dgm:t>
    </dgm:pt>
    <dgm:pt modelId="{FCDBFA15-CC8D-404E-B262-54435560646E}" type="parTrans" cxnId="{A020F804-2E9F-0A42-B74D-C53DFF6004B5}">
      <dgm:prSet/>
      <dgm:spPr/>
      <dgm:t>
        <a:bodyPr/>
        <a:lstStyle/>
        <a:p>
          <a:endParaRPr lang="en-US"/>
        </a:p>
      </dgm:t>
    </dgm:pt>
    <dgm:pt modelId="{5B9ADC18-DDD6-604B-9F37-1D4BCF40BB62}" type="sibTrans" cxnId="{A020F804-2E9F-0A42-B74D-C53DFF6004B5}">
      <dgm:prSet/>
      <dgm:spPr/>
      <dgm:t>
        <a:bodyPr/>
        <a:lstStyle/>
        <a:p>
          <a:endParaRPr lang="en-US"/>
        </a:p>
      </dgm:t>
    </dgm:pt>
    <dgm:pt modelId="{2D79004A-B19E-6B49-962B-2BEA38A03C0D}">
      <dgm:prSet phldrT="[Text]" custT="1"/>
      <dgm:spPr/>
      <dgm:t>
        <a:bodyPr/>
        <a:lstStyle/>
        <a:p>
          <a:r>
            <a:rPr lang="en-US" sz="2200" b="1" dirty="0" smtClean="0">
              <a:latin typeface="Open Sans"/>
              <a:cs typeface="Open Sans"/>
            </a:rPr>
            <a:t>PUNCH</a:t>
          </a:r>
          <a:r>
            <a:rPr lang="en-US" sz="2200" b="1" baseline="30000" dirty="0" smtClean="0">
              <a:latin typeface="Open Sans"/>
              <a:cs typeface="Open Sans"/>
            </a:rPr>
            <a:t>™</a:t>
          </a:r>
          <a:r>
            <a:rPr lang="en-US" sz="2200" b="1" dirty="0" smtClean="0">
              <a:latin typeface="Open Sans"/>
              <a:cs typeface="Open Sans"/>
            </a:rPr>
            <a:t> CD 3</a:t>
          </a:r>
          <a:endParaRPr lang="en-US" sz="2200" b="1" dirty="0">
            <a:latin typeface="Open Sans"/>
            <a:cs typeface="Open Sans"/>
          </a:endParaRPr>
        </a:p>
      </dgm:t>
    </dgm:pt>
    <dgm:pt modelId="{13354957-1B30-9148-B306-B5BB90C3FB83}" type="parTrans" cxnId="{7EC354D0-ECEC-E943-A492-DEF54B8C18DD}">
      <dgm:prSet/>
      <dgm:spPr/>
      <dgm:t>
        <a:bodyPr/>
        <a:lstStyle/>
        <a:p>
          <a:endParaRPr lang="en-US"/>
        </a:p>
      </dgm:t>
    </dgm:pt>
    <dgm:pt modelId="{2F2179C8-8B7D-9940-9311-18FA8581729E}" type="sibTrans" cxnId="{7EC354D0-ECEC-E943-A492-DEF54B8C18DD}">
      <dgm:prSet/>
      <dgm:spPr/>
      <dgm:t>
        <a:bodyPr/>
        <a:lstStyle/>
        <a:p>
          <a:endParaRPr lang="en-US"/>
        </a:p>
      </dgm:t>
    </dgm:pt>
    <dgm:pt modelId="{6D313D09-1EDC-C846-8231-4EAB3710BB62}">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Confirmatory Trial</a:t>
          </a:r>
          <a:endParaRPr lang="en-US" sz="1600" dirty="0">
            <a:solidFill>
              <a:srgbClr val="000000"/>
            </a:solidFill>
            <a:latin typeface="Arial" panose="020B0604020202020204" pitchFamily="34" charset="0"/>
            <a:cs typeface="Arial" panose="020B0604020202020204" pitchFamily="34" charset="0"/>
          </a:endParaRPr>
        </a:p>
      </dgm:t>
    </dgm:pt>
    <dgm:pt modelId="{509426E0-F826-0E4E-B977-A2A498731C11}" type="parTrans" cxnId="{3105F479-E62D-644C-908B-7032FDF66004}">
      <dgm:prSet/>
      <dgm:spPr/>
      <dgm:t>
        <a:bodyPr/>
        <a:lstStyle/>
        <a:p>
          <a:endParaRPr lang="en-US"/>
        </a:p>
      </dgm:t>
    </dgm:pt>
    <dgm:pt modelId="{9CA547FE-4539-3241-B9EA-6DB101BBC3F6}" type="sibTrans" cxnId="{3105F479-E62D-644C-908B-7032FDF66004}">
      <dgm:prSet/>
      <dgm:spPr/>
      <dgm:t>
        <a:bodyPr/>
        <a:lstStyle/>
        <a:p>
          <a:endParaRPr lang="en-US"/>
        </a:p>
      </dgm:t>
    </dgm:pt>
    <dgm:pt modelId="{5C6687FB-0D7B-A34E-B558-46A10998212B}">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Multi-center, prospective efficacy and safety study</a:t>
          </a:r>
          <a:endParaRPr lang="en-US" sz="1600" dirty="0">
            <a:solidFill>
              <a:srgbClr val="000000"/>
            </a:solidFill>
            <a:latin typeface="Arial" panose="020B0604020202020204" pitchFamily="34" charset="0"/>
            <a:cs typeface="Arial" panose="020B0604020202020204" pitchFamily="34" charset="0"/>
          </a:endParaRPr>
        </a:p>
      </dgm:t>
    </dgm:pt>
    <dgm:pt modelId="{BDC0AB1F-E040-9B48-BF97-845DD99EEAFC}" type="parTrans" cxnId="{F2048A0D-37DC-0A4F-8CD0-60D11EABAB3E}">
      <dgm:prSet/>
      <dgm:spPr/>
      <dgm:t>
        <a:bodyPr/>
        <a:lstStyle/>
        <a:p>
          <a:endParaRPr lang="en-US"/>
        </a:p>
      </dgm:t>
    </dgm:pt>
    <dgm:pt modelId="{2B9E806B-CA7D-134B-A715-C82BE08A75BF}" type="sibTrans" cxnId="{F2048A0D-37DC-0A4F-8CD0-60D11EABAB3E}">
      <dgm:prSet/>
      <dgm:spPr/>
      <dgm:t>
        <a:bodyPr/>
        <a:lstStyle/>
        <a:p>
          <a:endParaRPr lang="en-US"/>
        </a:p>
      </dgm:t>
    </dgm:pt>
    <dgm:pt modelId="{A87F6F58-6618-B547-9B59-DA9A19560412}">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Randomized, controlled</a:t>
          </a:r>
          <a:endParaRPr lang="en-US" sz="1600" dirty="0">
            <a:solidFill>
              <a:srgbClr val="000000"/>
            </a:solidFill>
            <a:latin typeface="Arial" panose="020B0604020202020204" pitchFamily="34" charset="0"/>
            <a:cs typeface="Arial" panose="020B0604020202020204" pitchFamily="34" charset="0"/>
          </a:endParaRPr>
        </a:p>
      </dgm:t>
    </dgm:pt>
    <dgm:pt modelId="{9943AB1A-A44B-7445-A184-764B83BCF83E}" type="parTrans" cxnId="{E02CA5A2-80D3-6846-A2AC-B8CE3BC913F0}">
      <dgm:prSet/>
      <dgm:spPr/>
      <dgm:t>
        <a:bodyPr/>
        <a:lstStyle/>
        <a:p>
          <a:endParaRPr lang="en-US"/>
        </a:p>
      </dgm:t>
    </dgm:pt>
    <dgm:pt modelId="{C620E9B4-45AB-B543-8E22-4B961CC7FA35}" type="sibTrans" cxnId="{E02CA5A2-80D3-6846-A2AC-B8CE3BC913F0}">
      <dgm:prSet/>
      <dgm:spPr/>
      <dgm:t>
        <a:bodyPr/>
        <a:lstStyle/>
        <a:p>
          <a:endParaRPr lang="en-US"/>
        </a:p>
      </dgm:t>
    </dgm:pt>
    <dgm:pt modelId="{0D8F4E16-A527-E94E-8A14-9428620AEED9}">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Secondary Objective: Safety of RBX2660</a:t>
          </a:r>
          <a:endParaRPr lang="en-US" sz="1600" dirty="0">
            <a:solidFill>
              <a:srgbClr val="000000"/>
            </a:solidFill>
            <a:latin typeface="Arial" panose="020B0604020202020204" pitchFamily="34" charset="0"/>
            <a:cs typeface="Arial" panose="020B0604020202020204" pitchFamily="34" charset="0"/>
          </a:endParaRPr>
        </a:p>
      </dgm:t>
    </dgm:pt>
    <dgm:pt modelId="{E261B9C2-3324-6D49-9683-3AF3BF80674F}" type="parTrans" cxnId="{4D862992-FED7-B74B-AFA3-FB1130042919}">
      <dgm:prSet/>
      <dgm:spPr/>
      <dgm:t>
        <a:bodyPr/>
        <a:lstStyle/>
        <a:p>
          <a:endParaRPr lang="en-US"/>
        </a:p>
      </dgm:t>
    </dgm:pt>
    <dgm:pt modelId="{950B6F04-10DE-9B4B-A0A7-5229957CB091}" type="sibTrans" cxnId="{4D862992-FED7-B74B-AFA3-FB1130042919}">
      <dgm:prSet/>
      <dgm:spPr/>
      <dgm:t>
        <a:bodyPr/>
        <a:lstStyle/>
        <a:p>
          <a:endParaRPr lang="en-US"/>
        </a:p>
      </dgm:t>
    </dgm:pt>
    <dgm:pt modelId="{81D9A2B8-90E1-41F7-AE03-4FBFF409BD19}">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Primary Objective: Assess the safety of RBX2660 </a:t>
          </a:r>
          <a:endParaRPr lang="en-US" sz="1600" dirty="0">
            <a:solidFill>
              <a:srgbClr val="000000"/>
            </a:solidFill>
            <a:latin typeface="Arial" panose="020B0604020202020204" pitchFamily="34" charset="0"/>
            <a:cs typeface="Arial" panose="020B0604020202020204" pitchFamily="34" charset="0"/>
          </a:endParaRPr>
        </a:p>
      </dgm:t>
    </dgm:pt>
    <dgm:pt modelId="{2B06AD0B-03A7-4BD0-A1B4-826D990B0792}" type="parTrans" cxnId="{FA4302BA-F527-4840-9E3D-84997BCE8343}">
      <dgm:prSet/>
      <dgm:spPr/>
      <dgm:t>
        <a:bodyPr/>
        <a:lstStyle/>
        <a:p>
          <a:endParaRPr lang="en-US"/>
        </a:p>
      </dgm:t>
    </dgm:pt>
    <dgm:pt modelId="{9389FE38-A9D4-4392-9E46-FC1EDF8D47AF}" type="sibTrans" cxnId="{FA4302BA-F527-4840-9E3D-84997BCE8343}">
      <dgm:prSet/>
      <dgm:spPr/>
      <dgm:t>
        <a:bodyPr/>
        <a:lstStyle/>
        <a:p>
          <a:endParaRPr lang="en-US"/>
        </a:p>
      </dgm:t>
    </dgm:pt>
    <dgm:pt modelId="{B98849E5-F566-4816-9556-50C62AA307E2}">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Enrollment completed Nov 2013</a:t>
          </a:r>
          <a:endParaRPr lang="en-US" sz="1600" dirty="0">
            <a:solidFill>
              <a:srgbClr val="000000"/>
            </a:solidFill>
            <a:latin typeface="Arial" panose="020B0604020202020204" pitchFamily="34" charset="0"/>
            <a:cs typeface="Arial" panose="020B0604020202020204" pitchFamily="34" charset="0"/>
          </a:endParaRPr>
        </a:p>
      </dgm:t>
    </dgm:pt>
    <dgm:pt modelId="{F3BDD8F2-725E-47E9-83D5-DBBD0C22F0A2}" type="sibTrans" cxnId="{A2F8735D-1D7A-4E5A-A86C-B27E6292F333}">
      <dgm:prSet/>
      <dgm:spPr/>
      <dgm:t>
        <a:bodyPr/>
        <a:lstStyle/>
        <a:p>
          <a:endParaRPr lang="en-US"/>
        </a:p>
      </dgm:t>
    </dgm:pt>
    <dgm:pt modelId="{8E93F6A9-3FE3-46E0-AE10-90AA8F76EE01}" type="parTrans" cxnId="{A2F8735D-1D7A-4E5A-A86C-B27E6292F333}">
      <dgm:prSet/>
      <dgm:spPr/>
      <dgm:t>
        <a:bodyPr/>
        <a:lstStyle/>
        <a:p>
          <a:endParaRPr lang="en-US"/>
        </a:p>
      </dgm:t>
    </dgm:pt>
    <dgm:pt modelId="{579E3A71-E033-4C89-B2DE-95C804A615C4}">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Primary Objective: Efficacy of RBX2660</a:t>
          </a:r>
          <a:endParaRPr lang="en-US" sz="1600" dirty="0">
            <a:solidFill>
              <a:srgbClr val="000000"/>
            </a:solidFill>
            <a:latin typeface="Arial" panose="020B0604020202020204" pitchFamily="34" charset="0"/>
            <a:cs typeface="Arial" panose="020B0604020202020204" pitchFamily="34" charset="0"/>
          </a:endParaRPr>
        </a:p>
      </dgm:t>
    </dgm:pt>
    <dgm:pt modelId="{60C5F12E-8969-4950-882E-661BE814AD44}" type="parTrans" cxnId="{835814D9-763C-40EB-8546-9C0867FC9076}">
      <dgm:prSet/>
      <dgm:spPr/>
      <dgm:t>
        <a:bodyPr/>
        <a:lstStyle/>
        <a:p>
          <a:endParaRPr lang="en-US"/>
        </a:p>
      </dgm:t>
    </dgm:pt>
    <dgm:pt modelId="{5BCB2255-2F6E-4F20-AAE2-7BF539B5C46A}" type="sibTrans" cxnId="{835814D9-763C-40EB-8546-9C0867FC9076}">
      <dgm:prSet/>
      <dgm:spPr/>
      <dgm:t>
        <a:bodyPr/>
        <a:lstStyle/>
        <a:p>
          <a:endParaRPr lang="en-US"/>
        </a:p>
      </dgm:t>
    </dgm:pt>
    <dgm:pt modelId="{CD2BE8B7-6E0B-465F-B6A4-4164B30310C3}">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Enrollment completed Sept. 2015</a:t>
          </a:r>
          <a:endParaRPr lang="en-US" sz="1600" dirty="0">
            <a:solidFill>
              <a:srgbClr val="000000"/>
            </a:solidFill>
            <a:latin typeface="Arial" panose="020B0604020202020204" pitchFamily="34" charset="0"/>
            <a:cs typeface="Arial" panose="020B0604020202020204" pitchFamily="34" charset="0"/>
          </a:endParaRPr>
        </a:p>
      </dgm:t>
    </dgm:pt>
    <dgm:pt modelId="{B4DE9C58-38AC-437C-A63E-7AC74B099BA9}" type="parTrans" cxnId="{5F834B29-7E89-4B5F-8AA7-6B83CE2AD568}">
      <dgm:prSet/>
      <dgm:spPr/>
      <dgm:t>
        <a:bodyPr/>
        <a:lstStyle/>
        <a:p>
          <a:endParaRPr lang="en-US"/>
        </a:p>
      </dgm:t>
    </dgm:pt>
    <dgm:pt modelId="{F3B9AAE0-A5D0-4D75-8620-A5F2764B51F6}" type="sibTrans" cxnId="{5F834B29-7E89-4B5F-8AA7-6B83CE2AD568}">
      <dgm:prSet/>
      <dgm:spPr/>
      <dgm:t>
        <a:bodyPr/>
        <a:lstStyle/>
        <a:p>
          <a:endParaRPr lang="en-US"/>
        </a:p>
      </dgm:t>
    </dgm:pt>
    <dgm:pt modelId="{63EA50F2-4FCF-48B1-AFE4-A3D0066A17C5}">
      <dgm:prSet phldrT="[Text]" custT="1"/>
      <dgm:spPr/>
      <dgm:t>
        <a:bodyPr/>
        <a:lstStyle/>
        <a:p>
          <a:r>
            <a:rPr lang="en-US" sz="1600" dirty="0" smtClean="0">
              <a:solidFill>
                <a:srgbClr val="000000"/>
              </a:solidFill>
              <a:latin typeface="Arial" panose="020B0604020202020204" pitchFamily="34" charset="0"/>
              <a:cs typeface="Arial" panose="020B0604020202020204" pitchFamily="34" charset="0"/>
            </a:rPr>
            <a:t>Supportive for BLA application</a:t>
          </a:r>
          <a:endParaRPr lang="en-US" sz="1600" dirty="0">
            <a:solidFill>
              <a:srgbClr val="000000"/>
            </a:solidFill>
            <a:latin typeface="Arial" panose="020B0604020202020204" pitchFamily="34" charset="0"/>
            <a:cs typeface="Arial" panose="020B0604020202020204" pitchFamily="34" charset="0"/>
          </a:endParaRPr>
        </a:p>
      </dgm:t>
    </dgm:pt>
    <dgm:pt modelId="{B8ACFD77-B04F-4C60-872A-FCBE9B4666B7}" type="parTrans" cxnId="{C9B45F4F-30E5-490C-808A-041A6360DC3E}">
      <dgm:prSet/>
      <dgm:spPr/>
      <dgm:t>
        <a:bodyPr/>
        <a:lstStyle/>
        <a:p>
          <a:endParaRPr lang="en-US"/>
        </a:p>
      </dgm:t>
    </dgm:pt>
    <dgm:pt modelId="{C69D6BC2-F716-4304-A860-9A6E9E528842}" type="sibTrans" cxnId="{C9B45F4F-30E5-490C-808A-041A6360DC3E}">
      <dgm:prSet/>
      <dgm:spPr/>
      <dgm:t>
        <a:bodyPr/>
        <a:lstStyle/>
        <a:p>
          <a:endParaRPr lang="en-US"/>
        </a:p>
      </dgm:t>
    </dgm:pt>
    <dgm:pt modelId="{5413CE2E-C31E-3648-873F-39045887ACCF}" type="pres">
      <dgm:prSet presAssocID="{D6496F13-A99D-8F4A-B5FD-18F1EC4F55E4}" presName="Name0" presStyleCnt="0">
        <dgm:presLayoutVars>
          <dgm:dir/>
          <dgm:animLvl val="lvl"/>
          <dgm:resizeHandles val="exact"/>
        </dgm:presLayoutVars>
      </dgm:prSet>
      <dgm:spPr/>
      <dgm:t>
        <a:bodyPr/>
        <a:lstStyle/>
        <a:p>
          <a:endParaRPr lang="en-US"/>
        </a:p>
      </dgm:t>
    </dgm:pt>
    <dgm:pt modelId="{07DA26BF-7B94-6540-BE8E-DE2016EA840B}" type="pres">
      <dgm:prSet presAssocID="{C59E4FC6-AC47-A046-A535-CA961C62CE17}" presName="linNode" presStyleCnt="0"/>
      <dgm:spPr/>
    </dgm:pt>
    <dgm:pt modelId="{6CA50AB1-44FA-1442-B690-D3269F8A1413}" type="pres">
      <dgm:prSet presAssocID="{C59E4FC6-AC47-A046-A535-CA961C62CE17}" presName="parentText" presStyleLbl="node1" presStyleIdx="0" presStyleCnt="3" custScaleX="68147" custScaleY="79893">
        <dgm:presLayoutVars>
          <dgm:chMax val="1"/>
          <dgm:bulletEnabled val="1"/>
        </dgm:presLayoutVars>
      </dgm:prSet>
      <dgm:spPr/>
      <dgm:t>
        <a:bodyPr/>
        <a:lstStyle/>
        <a:p>
          <a:endParaRPr lang="en-US"/>
        </a:p>
      </dgm:t>
    </dgm:pt>
    <dgm:pt modelId="{B5C9DEB7-EF7E-354E-8229-339490A96524}" type="pres">
      <dgm:prSet presAssocID="{C59E4FC6-AC47-A046-A535-CA961C62CE17}" presName="descendantText" presStyleLbl="alignAccFollowNode1" presStyleIdx="0" presStyleCnt="3" custScaleX="109556">
        <dgm:presLayoutVars>
          <dgm:bulletEnabled val="1"/>
        </dgm:presLayoutVars>
      </dgm:prSet>
      <dgm:spPr/>
      <dgm:t>
        <a:bodyPr/>
        <a:lstStyle/>
        <a:p>
          <a:endParaRPr lang="en-US"/>
        </a:p>
      </dgm:t>
    </dgm:pt>
    <dgm:pt modelId="{2EDF65D3-F383-204C-9C0B-F068329B5F54}" type="pres">
      <dgm:prSet presAssocID="{3A1CE52A-AE54-0549-9BD5-34A68FCCBBEA}" presName="sp" presStyleCnt="0"/>
      <dgm:spPr/>
    </dgm:pt>
    <dgm:pt modelId="{B12E69EE-F066-704C-AEF7-6134229EC593}" type="pres">
      <dgm:prSet presAssocID="{85D9AEFC-B49C-F840-9B8E-B6ADE86549DB}" presName="linNode" presStyleCnt="0"/>
      <dgm:spPr/>
    </dgm:pt>
    <dgm:pt modelId="{0E3C93D4-28AE-C440-980F-F2C602A7E98E}" type="pres">
      <dgm:prSet presAssocID="{85D9AEFC-B49C-F840-9B8E-B6ADE86549DB}" presName="parentText" presStyleLbl="node1" presStyleIdx="1" presStyleCnt="3" custScaleX="68147" custScaleY="79807">
        <dgm:presLayoutVars>
          <dgm:chMax val="1"/>
          <dgm:bulletEnabled val="1"/>
        </dgm:presLayoutVars>
      </dgm:prSet>
      <dgm:spPr/>
      <dgm:t>
        <a:bodyPr/>
        <a:lstStyle/>
        <a:p>
          <a:endParaRPr lang="en-US"/>
        </a:p>
      </dgm:t>
    </dgm:pt>
    <dgm:pt modelId="{29B5943D-7029-7244-A28E-10096F2A17AD}" type="pres">
      <dgm:prSet presAssocID="{85D9AEFC-B49C-F840-9B8E-B6ADE86549DB}" presName="descendantText" presStyleLbl="alignAccFollowNode1" presStyleIdx="1" presStyleCnt="3" custScaleX="109556">
        <dgm:presLayoutVars>
          <dgm:bulletEnabled val="1"/>
        </dgm:presLayoutVars>
      </dgm:prSet>
      <dgm:spPr/>
      <dgm:t>
        <a:bodyPr/>
        <a:lstStyle/>
        <a:p>
          <a:endParaRPr lang="en-US"/>
        </a:p>
      </dgm:t>
    </dgm:pt>
    <dgm:pt modelId="{F1C11D47-28F4-E246-975F-0F8D786FCB41}" type="pres">
      <dgm:prSet presAssocID="{40FDF50D-83DB-A24A-A24F-645D18E83361}" presName="sp" presStyleCnt="0"/>
      <dgm:spPr/>
    </dgm:pt>
    <dgm:pt modelId="{F2E78ED6-F515-A649-A13E-ABA7BBCC5B22}" type="pres">
      <dgm:prSet presAssocID="{2D79004A-B19E-6B49-962B-2BEA38A03C0D}" presName="linNode" presStyleCnt="0"/>
      <dgm:spPr/>
    </dgm:pt>
    <dgm:pt modelId="{1A5591A2-E4F5-114A-9863-8952DF52274D}" type="pres">
      <dgm:prSet presAssocID="{2D79004A-B19E-6B49-962B-2BEA38A03C0D}" presName="parentText" presStyleLbl="node1" presStyleIdx="2" presStyleCnt="3" custScaleX="67697" custScaleY="80159">
        <dgm:presLayoutVars>
          <dgm:chMax val="1"/>
          <dgm:bulletEnabled val="1"/>
        </dgm:presLayoutVars>
      </dgm:prSet>
      <dgm:spPr/>
      <dgm:t>
        <a:bodyPr/>
        <a:lstStyle/>
        <a:p>
          <a:endParaRPr lang="en-US"/>
        </a:p>
      </dgm:t>
    </dgm:pt>
    <dgm:pt modelId="{A7A856F2-912A-704C-A15D-E7FFEEF5F7FD}" type="pres">
      <dgm:prSet presAssocID="{2D79004A-B19E-6B49-962B-2BEA38A03C0D}" presName="descendantText" presStyleLbl="alignAccFollowNode1" presStyleIdx="2" presStyleCnt="3" custScaleX="109535">
        <dgm:presLayoutVars>
          <dgm:bulletEnabled val="1"/>
        </dgm:presLayoutVars>
      </dgm:prSet>
      <dgm:spPr/>
      <dgm:t>
        <a:bodyPr/>
        <a:lstStyle/>
        <a:p>
          <a:endParaRPr lang="en-US"/>
        </a:p>
      </dgm:t>
    </dgm:pt>
  </dgm:ptLst>
  <dgm:cxnLst>
    <dgm:cxn modelId="{45576E5F-3935-6C4B-90BC-E045CD153021}" type="presOf" srcId="{D6496F13-A99D-8F4A-B5FD-18F1EC4F55E4}" destId="{5413CE2E-C31E-3648-873F-39045887ACCF}" srcOrd="0" destOrd="0" presId="urn:microsoft.com/office/officeart/2005/8/layout/vList5"/>
    <dgm:cxn modelId="{A020F804-2E9F-0A42-B74D-C53DFF6004B5}" srcId="{85D9AEFC-B49C-F840-9B8E-B6ADE86549DB}" destId="{E5E136C4-F6DF-D640-B23C-F9DA777B7FFF}" srcOrd="0" destOrd="0" parTransId="{FCDBFA15-CC8D-404E-B262-54435560646E}" sibTransId="{5B9ADC18-DDD6-604B-9F37-1D4BCF40BB62}"/>
    <dgm:cxn modelId="{E9FF53B3-2844-A941-98B8-83C5AAC1A3A0}" type="presOf" srcId="{63EA50F2-4FCF-48B1-AFE4-A3D0066A17C5}" destId="{A7A856F2-912A-704C-A15D-E7FFEEF5F7FD}" srcOrd="0" destOrd="3" presId="urn:microsoft.com/office/officeart/2005/8/layout/vList5"/>
    <dgm:cxn modelId="{B8DBEEFD-B41D-E347-9DC2-5D14A690E648}" type="presOf" srcId="{2D79004A-B19E-6B49-962B-2BEA38A03C0D}" destId="{1A5591A2-E4F5-114A-9863-8952DF52274D}" srcOrd="0" destOrd="0" presId="urn:microsoft.com/office/officeart/2005/8/layout/vList5"/>
    <dgm:cxn modelId="{E02CA5A2-80D3-6846-A2AC-B8CE3BC913F0}" srcId="{2D79004A-B19E-6B49-962B-2BEA38A03C0D}" destId="{A87F6F58-6618-B547-9B59-DA9A19560412}" srcOrd="2" destOrd="0" parTransId="{9943AB1A-A44B-7445-A184-764B83BCF83E}" sibTransId="{C620E9B4-45AB-B543-8E22-4B961CC7FA35}"/>
    <dgm:cxn modelId="{1A5DAA54-DA6C-994D-B1B2-E6838DC4E11A}" type="presOf" srcId="{E5E136C4-F6DF-D640-B23C-F9DA777B7FFF}" destId="{29B5943D-7029-7244-A28E-10096F2A17AD}" srcOrd="0" destOrd="0" presId="urn:microsoft.com/office/officeart/2005/8/layout/vList5"/>
    <dgm:cxn modelId="{99EC2A3F-EE3E-FA48-BC61-B957F4E10CEA}" srcId="{D6496F13-A99D-8F4A-B5FD-18F1EC4F55E4}" destId="{C59E4FC6-AC47-A046-A535-CA961C62CE17}" srcOrd="0" destOrd="0" parTransId="{3F4B87FA-701F-4745-8B21-49AFB546A9E3}" sibTransId="{3A1CE52A-AE54-0549-9BD5-34A68FCCBBEA}"/>
    <dgm:cxn modelId="{F2048A0D-37DC-0A4F-8CD0-60D11EABAB3E}" srcId="{2D79004A-B19E-6B49-962B-2BEA38A03C0D}" destId="{5C6687FB-0D7B-A34E-B558-46A10998212B}" srcOrd="1" destOrd="0" parTransId="{BDC0AB1F-E040-9B48-BF97-845DD99EEAFC}" sibTransId="{2B9E806B-CA7D-134B-A715-C82BE08A75BF}"/>
    <dgm:cxn modelId="{31295749-DFAC-0344-9D55-B20DB853BFEB}" type="presOf" srcId="{579E3A71-E033-4C89-B2DE-95C804A615C4}" destId="{29B5943D-7029-7244-A28E-10096F2A17AD}" srcOrd="0" destOrd="1" presId="urn:microsoft.com/office/officeart/2005/8/layout/vList5"/>
    <dgm:cxn modelId="{835814D9-763C-40EB-8546-9C0867FC9076}" srcId="{85D9AEFC-B49C-F840-9B8E-B6ADE86549DB}" destId="{579E3A71-E033-4C89-B2DE-95C804A615C4}" srcOrd="1" destOrd="0" parTransId="{60C5F12E-8969-4950-882E-661BE814AD44}" sibTransId="{5BCB2255-2F6E-4F20-AAE2-7BF539B5C46A}"/>
    <dgm:cxn modelId="{0709C5AF-8CD2-6443-B009-2B17089D23DC}" type="presOf" srcId="{6FE75C94-FCEA-F14F-BD78-E10A3B768DF2}" destId="{B5C9DEB7-EF7E-354E-8229-339490A96524}" srcOrd="0" destOrd="0" presId="urn:microsoft.com/office/officeart/2005/8/layout/vList5"/>
    <dgm:cxn modelId="{F7745E18-4574-0E44-9CBF-B9461F84ADBD}" type="presOf" srcId="{6D313D09-1EDC-C846-8231-4EAB3710BB62}" destId="{A7A856F2-912A-704C-A15D-E7FFEEF5F7FD}" srcOrd="0" destOrd="0" presId="urn:microsoft.com/office/officeart/2005/8/layout/vList5"/>
    <dgm:cxn modelId="{4D862992-FED7-B74B-AFA3-FB1130042919}" srcId="{85D9AEFC-B49C-F840-9B8E-B6ADE86549DB}" destId="{0D8F4E16-A527-E94E-8A14-9428620AEED9}" srcOrd="2" destOrd="0" parTransId="{E261B9C2-3324-6D49-9683-3AF3BF80674F}" sibTransId="{950B6F04-10DE-9B4B-A0A7-5229957CB091}"/>
    <dgm:cxn modelId="{3105F479-E62D-644C-908B-7032FDF66004}" srcId="{2D79004A-B19E-6B49-962B-2BEA38A03C0D}" destId="{6D313D09-1EDC-C846-8231-4EAB3710BB62}" srcOrd="0" destOrd="0" parTransId="{509426E0-F826-0E4E-B977-A2A498731C11}" sibTransId="{9CA547FE-4539-3241-B9EA-6DB101BBC3F6}"/>
    <dgm:cxn modelId="{5F834B29-7E89-4B5F-8AA7-6B83CE2AD568}" srcId="{85D9AEFC-B49C-F840-9B8E-B6ADE86549DB}" destId="{CD2BE8B7-6E0B-465F-B6A4-4164B30310C3}" srcOrd="3" destOrd="0" parTransId="{B4DE9C58-38AC-437C-A63E-7AC74B099BA9}" sibTransId="{F3B9AAE0-A5D0-4D75-8620-A5F2764B51F6}"/>
    <dgm:cxn modelId="{FB37B100-3E66-394D-A73B-D286EB0CA2DC}" type="presOf" srcId="{85D9AEFC-B49C-F840-9B8E-B6ADE86549DB}" destId="{0E3C93D4-28AE-C440-980F-F2C602A7E98E}" srcOrd="0" destOrd="0" presId="urn:microsoft.com/office/officeart/2005/8/layout/vList5"/>
    <dgm:cxn modelId="{7EC354D0-ECEC-E943-A492-DEF54B8C18DD}" srcId="{D6496F13-A99D-8F4A-B5FD-18F1EC4F55E4}" destId="{2D79004A-B19E-6B49-962B-2BEA38A03C0D}" srcOrd="2" destOrd="0" parTransId="{13354957-1B30-9148-B306-B5BB90C3FB83}" sibTransId="{2F2179C8-8B7D-9940-9311-18FA8581729E}"/>
    <dgm:cxn modelId="{C5CD7F87-3FBD-3047-9ED0-CAAB194591C7}" type="presOf" srcId="{81D9A2B8-90E1-41F7-AE03-4FBFF409BD19}" destId="{B5C9DEB7-EF7E-354E-8229-339490A96524}" srcOrd="0" destOrd="1" presId="urn:microsoft.com/office/officeart/2005/8/layout/vList5"/>
    <dgm:cxn modelId="{88C0E981-BD84-E34D-BFC8-55543CD02F46}" srcId="{D6496F13-A99D-8F4A-B5FD-18F1EC4F55E4}" destId="{85D9AEFC-B49C-F840-9B8E-B6ADE86549DB}" srcOrd="1" destOrd="0" parTransId="{440E0B55-41BB-864F-A097-75AF1D53A47C}" sibTransId="{40FDF50D-83DB-A24A-A24F-645D18E83361}"/>
    <dgm:cxn modelId="{F9002C05-E6FD-6849-AA79-0A07D3CE698D}" type="presOf" srcId="{5C6687FB-0D7B-A34E-B558-46A10998212B}" destId="{A7A856F2-912A-704C-A15D-E7FFEEF5F7FD}" srcOrd="0" destOrd="1" presId="urn:microsoft.com/office/officeart/2005/8/layout/vList5"/>
    <dgm:cxn modelId="{38C1DAA2-EE11-0546-9F77-1B59DCCC51CD}" type="presOf" srcId="{A87F6F58-6618-B547-9B59-DA9A19560412}" destId="{A7A856F2-912A-704C-A15D-E7FFEEF5F7FD}" srcOrd="0" destOrd="2" presId="urn:microsoft.com/office/officeart/2005/8/layout/vList5"/>
    <dgm:cxn modelId="{45F06B3F-F9A5-8049-A2C6-B569A2AE7AF4}" srcId="{C59E4FC6-AC47-A046-A535-CA961C62CE17}" destId="{6FE75C94-FCEA-F14F-BD78-E10A3B768DF2}" srcOrd="0" destOrd="0" parTransId="{001122A9-E12A-4C4C-A8FA-3778086D7292}" sibTransId="{ADB450D8-2983-E24A-A8DA-96B00F08A83F}"/>
    <dgm:cxn modelId="{C9B45F4F-30E5-490C-808A-041A6360DC3E}" srcId="{2D79004A-B19E-6B49-962B-2BEA38A03C0D}" destId="{63EA50F2-4FCF-48B1-AFE4-A3D0066A17C5}" srcOrd="3" destOrd="0" parTransId="{B8ACFD77-B04F-4C60-872A-FCBE9B4666B7}" sibTransId="{C69D6BC2-F716-4304-A860-9A6E9E528842}"/>
    <dgm:cxn modelId="{A8D82FB6-88B7-E94F-895A-3BEC33456BAB}" type="presOf" srcId="{B98849E5-F566-4816-9556-50C62AA307E2}" destId="{B5C9DEB7-EF7E-354E-8229-339490A96524}" srcOrd="0" destOrd="3" presId="urn:microsoft.com/office/officeart/2005/8/layout/vList5"/>
    <dgm:cxn modelId="{44F2D4AD-01D1-E742-AF90-301F10268AE0}" type="presOf" srcId="{CD2BE8B7-6E0B-465F-B6A4-4164B30310C3}" destId="{29B5943D-7029-7244-A28E-10096F2A17AD}" srcOrd="0" destOrd="3" presId="urn:microsoft.com/office/officeart/2005/8/layout/vList5"/>
    <dgm:cxn modelId="{4F076E17-F1FD-D343-BF23-0B2E16A942D9}" type="presOf" srcId="{97B5E022-5F53-C844-B44A-60BECC72CF77}" destId="{B5C9DEB7-EF7E-354E-8229-339490A96524}" srcOrd="0" destOrd="2" presId="urn:microsoft.com/office/officeart/2005/8/layout/vList5"/>
    <dgm:cxn modelId="{047E69DB-5117-6541-8517-4810E3B6AEEC}" srcId="{C59E4FC6-AC47-A046-A535-CA961C62CE17}" destId="{97B5E022-5F53-C844-B44A-60BECC72CF77}" srcOrd="2" destOrd="0" parTransId="{486F5827-ECB6-BE4E-B3FA-9DA37A35B323}" sibTransId="{8E698542-3207-714E-95EA-B91EB9C6660A}"/>
    <dgm:cxn modelId="{FA4302BA-F527-4840-9E3D-84997BCE8343}" srcId="{C59E4FC6-AC47-A046-A535-CA961C62CE17}" destId="{81D9A2B8-90E1-41F7-AE03-4FBFF409BD19}" srcOrd="1" destOrd="0" parTransId="{2B06AD0B-03A7-4BD0-A1B4-826D990B0792}" sibTransId="{9389FE38-A9D4-4392-9E46-FC1EDF8D47AF}"/>
    <dgm:cxn modelId="{4507F3BD-CCD0-2B4A-8F32-D959AF27FC26}" type="presOf" srcId="{0D8F4E16-A527-E94E-8A14-9428620AEED9}" destId="{29B5943D-7029-7244-A28E-10096F2A17AD}" srcOrd="0" destOrd="2" presId="urn:microsoft.com/office/officeart/2005/8/layout/vList5"/>
    <dgm:cxn modelId="{68063617-E81B-B747-8D1E-A57F56BF221A}" type="presOf" srcId="{C59E4FC6-AC47-A046-A535-CA961C62CE17}" destId="{6CA50AB1-44FA-1442-B690-D3269F8A1413}" srcOrd="0" destOrd="0" presId="urn:microsoft.com/office/officeart/2005/8/layout/vList5"/>
    <dgm:cxn modelId="{A2F8735D-1D7A-4E5A-A86C-B27E6292F333}" srcId="{C59E4FC6-AC47-A046-A535-CA961C62CE17}" destId="{B98849E5-F566-4816-9556-50C62AA307E2}" srcOrd="3" destOrd="0" parTransId="{8E93F6A9-3FE3-46E0-AE10-90AA8F76EE01}" sibTransId="{F3BDD8F2-725E-47E9-83D5-DBBD0C22F0A2}"/>
    <dgm:cxn modelId="{E9B698EF-3FAD-D941-A431-D4745D97A315}" type="presParOf" srcId="{5413CE2E-C31E-3648-873F-39045887ACCF}" destId="{07DA26BF-7B94-6540-BE8E-DE2016EA840B}" srcOrd="0" destOrd="0" presId="urn:microsoft.com/office/officeart/2005/8/layout/vList5"/>
    <dgm:cxn modelId="{6504D365-A230-584A-AB8F-F5772E487EB9}" type="presParOf" srcId="{07DA26BF-7B94-6540-BE8E-DE2016EA840B}" destId="{6CA50AB1-44FA-1442-B690-D3269F8A1413}" srcOrd="0" destOrd="0" presId="urn:microsoft.com/office/officeart/2005/8/layout/vList5"/>
    <dgm:cxn modelId="{814FE725-845D-CD42-8F70-7F5FF941C8B2}" type="presParOf" srcId="{07DA26BF-7B94-6540-BE8E-DE2016EA840B}" destId="{B5C9DEB7-EF7E-354E-8229-339490A96524}" srcOrd="1" destOrd="0" presId="urn:microsoft.com/office/officeart/2005/8/layout/vList5"/>
    <dgm:cxn modelId="{E9263DBB-581E-BB45-8287-1A21045F0087}" type="presParOf" srcId="{5413CE2E-C31E-3648-873F-39045887ACCF}" destId="{2EDF65D3-F383-204C-9C0B-F068329B5F54}" srcOrd="1" destOrd="0" presId="urn:microsoft.com/office/officeart/2005/8/layout/vList5"/>
    <dgm:cxn modelId="{EE22D8BE-39CD-BA4C-8298-D01324FAD439}" type="presParOf" srcId="{5413CE2E-C31E-3648-873F-39045887ACCF}" destId="{B12E69EE-F066-704C-AEF7-6134229EC593}" srcOrd="2" destOrd="0" presId="urn:microsoft.com/office/officeart/2005/8/layout/vList5"/>
    <dgm:cxn modelId="{F10F3609-0030-2243-B01D-52C56AB621D5}" type="presParOf" srcId="{B12E69EE-F066-704C-AEF7-6134229EC593}" destId="{0E3C93D4-28AE-C440-980F-F2C602A7E98E}" srcOrd="0" destOrd="0" presId="urn:microsoft.com/office/officeart/2005/8/layout/vList5"/>
    <dgm:cxn modelId="{585DE2A5-5B70-D047-AFA0-900021B29762}" type="presParOf" srcId="{B12E69EE-F066-704C-AEF7-6134229EC593}" destId="{29B5943D-7029-7244-A28E-10096F2A17AD}" srcOrd="1" destOrd="0" presId="urn:microsoft.com/office/officeart/2005/8/layout/vList5"/>
    <dgm:cxn modelId="{16FB227F-D4D5-FE4E-8F0E-5FC4AEEA166D}" type="presParOf" srcId="{5413CE2E-C31E-3648-873F-39045887ACCF}" destId="{F1C11D47-28F4-E246-975F-0F8D786FCB41}" srcOrd="3" destOrd="0" presId="urn:microsoft.com/office/officeart/2005/8/layout/vList5"/>
    <dgm:cxn modelId="{7FDFB0A1-81F3-FA4D-92F8-4E1B3A2064C3}" type="presParOf" srcId="{5413CE2E-C31E-3648-873F-39045887ACCF}" destId="{F2E78ED6-F515-A649-A13E-ABA7BBCC5B22}" srcOrd="4" destOrd="0" presId="urn:microsoft.com/office/officeart/2005/8/layout/vList5"/>
    <dgm:cxn modelId="{1807327C-464E-9B40-9AD3-4B0AF7E8752A}" type="presParOf" srcId="{F2E78ED6-F515-A649-A13E-ABA7BBCC5B22}" destId="{1A5591A2-E4F5-114A-9863-8952DF52274D}" srcOrd="0" destOrd="0" presId="urn:microsoft.com/office/officeart/2005/8/layout/vList5"/>
    <dgm:cxn modelId="{2CFE975B-247B-1241-B746-63FEE546ABD7}" type="presParOf" srcId="{F2E78ED6-F515-A649-A13E-ABA7BBCC5B22}" destId="{A7A856F2-912A-704C-A15D-E7FFEEF5F7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2D69740-7070-8A4E-9B33-00F8FCB31978}"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0255144A-C056-7F48-8CF9-8D960BE5A6E4}">
      <dgm:prSet phldrT="[Text]"/>
      <dgm:spPr/>
      <dgm:t>
        <a:bodyPr/>
        <a:lstStyle/>
        <a:p>
          <a:r>
            <a:rPr lang="en-US" altLang="en-US" b="1" dirty="0" smtClean="0">
              <a:cs typeface="Arial" pitchFamily="34" charset="0"/>
            </a:rPr>
            <a:t>Fast Track </a:t>
          </a:r>
          <a:r>
            <a:rPr lang="en-US" altLang="en-US" dirty="0" smtClean="0">
              <a:cs typeface="Arial" pitchFamily="34" charset="0"/>
            </a:rPr>
            <a:t>status granted</a:t>
          </a:r>
          <a:endParaRPr lang="en-US" dirty="0"/>
        </a:p>
      </dgm:t>
    </dgm:pt>
    <dgm:pt modelId="{FBED1B54-BA39-074F-861A-38CADCE0BEAD}" type="parTrans" cxnId="{02C4BF72-FFA0-7044-8CCB-4DE20F218F1B}">
      <dgm:prSet/>
      <dgm:spPr/>
      <dgm:t>
        <a:bodyPr/>
        <a:lstStyle/>
        <a:p>
          <a:endParaRPr lang="en-US"/>
        </a:p>
      </dgm:t>
    </dgm:pt>
    <dgm:pt modelId="{50575555-5958-4140-BE92-B175BFC082D0}" type="sibTrans" cxnId="{02C4BF72-FFA0-7044-8CCB-4DE20F218F1B}">
      <dgm:prSet/>
      <dgm:spPr/>
      <dgm:t>
        <a:bodyPr/>
        <a:lstStyle/>
        <a:p>
          <a:endParaRPr lang="en-US"/>
        </a:p>
      </dgm:t>
    </dgm:pt>
    <dgm:pt modelId="{5C4B391A-2708-3E43-9D9B-FF47F1693492}">
      <dgm:prSet phldrT="[Text]"/>
      <dgm:spPr/>
      <dgm:t>
        <a:bodyPr/>
        <a:lstStyle/>
        <a:p>
          <a:endParaRPr lang="en-US" dirty="0"/>
        </a:p>
      </dgm:t>
    </dgm:pt>
    <dgm:pt modelId="{0CCF52FF-2C2B-8A41-8E7B-DF8E2F60EBFC}" type="parTrans" cxnId="{ED67A02F-1EB7-3049-AFC6-1C6E437D7225}">
      <dgm:prSet/>
      <dgm:spPr/>
      <dgm:t>
        <a:bodyPr/>
        <a:lstStyle/>
        <a:p>
          <a:endParaRPr lang="en-US"/>
        </a:p>
      </dgm:t>
    </dgm:pt>
    <dgm:pt modelId="{2549510A-79A1-9F42-AE5C-E96E3E493307}" type="sibTrans" cxnId="{ED67A02F-1EB7-3049-AFC6-1C6E437D7225}">
      <dgm:prSet/>
      <dgm:spPr/>
      <dgm:t>
        <a:bodyPr/>
        <a:lstStyle/>
        <a:p>
          <a:endParaRPr lang="en-US"/>
        </a:p>
      </dgm:t>
    </dgm:pt>
    <dgm:pt modelId="{CC174E4B-059F-644F-9AA4-FFF162958B76}">
      <dgm:prSet phldrT="[Text]"/>
      <dgm:spPr/>
      <dgm:t>
        <a:bodyPr/>
        <a:lstStyle/>
        <a:p>
          <a:r>
            <a:rPr lang="en-US" altLang="en-US" b="1" dirty="0" smtClean="0">
              <a:cs typeface="Arial" pitchFamily="34" charset="0"/>
            </a:rPr>
            <a:t>Orphan Drug </a:t>
          </a:r>
          <a:r>
            <a:rPr lang="en-US" altLang="en-US" dirty="0" smtClean="0">
              <a:cs typeface="Arial" pitchFamily="34" charset="0"/>
            </a:rPr>
            <a:t>designation granted</a:t>
          </a:r>
          <a:endParaRPr lang="en-US" dirty="0"/>
        </a:p>
      </dgm:t>
    </dgm:pt>
    <dgm:pt modelId="{6C94E0DE-266A-A343-AF29-26D6CB5F7688}" type="parTrans" cxnId="{46D7E02E-7EE7-3E40-A8AC-5A697B67F45A}">
      <dgm:prSet/>
      <dgm:spPr/>
      <dgm:t>
        <a:bodyPr/>
        <a:lstStyle/>
        <a:p>
          <a:endParaRPr lang="en-US"/>
        </a:p>
      </dgm:t>
    </dgm:pt>
    <dgm:pt modelId="{F068A59E-217C-1042-A267-1A087917E8D9}" type="sibTrans" cxnId="{46D7E02E-7EE7-3E40-A8AC-5A697B67F45A}">
      <dgm:prSet/>
      <dgm:spPr/>
      <dgm:t>
        <a:bodyPr/>
        <a:lstStyle/>
        <a:p>
          <a:endParaRPr lang="en-US"/>
        </a:p>
      </dgm:t>
    </dgm:pt>
    <dgm:pt modelId="{33A0F415-8370-C84C-886D-530A448C7431}">
      <dgm:prSet phldrT="[Text]"/>
      <dgm:spPr/>
      <dgm:t>
        <a:bodyPr/>
        <a:lstStyle/>
        <a:p>
          <a:r>
            <a:rPr lang="en-US" altLang="en-US" dirty="0" smtClean="0">
              <a:cs typeface="Arial" pitchFamily="34" charset="0"/>
            </a:rPr>
            <a:t>Phase 2 clinical </a:t>
          </a:r>
          <a:r>
            <a:rPr lang="en-US" altLang="en-US" b="1" dirty="0" smtClean="0">
              <a:cs typeface="Arial" pitchFamily="34" charset="0"/>
            </a:rPr>
            <a:t>enrollment completed</a:t>
          </a:r>
          <a:endParaRPr lang="en-US" dirty="0"/>
        </a:p>
      </dgm:t>
    </dgm:pt>
    <dgm:pt modelId="{0E2073E5-C08D-C94C-938A-C632579C4B3A}" type="parTrans" cxnId="{13B887E5-308F-614F-9B73-01A57313FB20}">
      <dgm:prSet/>
      <dgm:spPr/>
      <dgm:t>
        <a:bodyPr/>
        <a:lstStyle/>
        <a:p>
          <a:endParaRPr lang="en-US"/>
        </a:p>
      </dgm:t>
    </dgm:pt>
    <dgm:pt modelId="{8BFE0624-DBC9-E74B-81E9-2BE51181408C}" type="sibTrans" cxnId="{13B887E5-308F-614F-9B73-01A57313FB20}">
      <dgm:prSet/>
      <dgm:spPr/>
      <dgm:t>
        <a:bodyPr/>
        <a:lstStyle/>
        <a:p>
          <a:endParaRPr lang="en-US"/>
        </a:p>
      </dgm:t>
    </dgm:pt>
    <dgm:pt modelId="{446FD6E4-572C-5A4D-8570-D42367181FCF}">
      <dgm:prSet phldrT="[Text]"/>
      <dgm:spPr/>
      <dgm:t>
        <a:bodyPr/>
        <a:lstStyle/>
        <a:p>
          <a:r>
            <a:rPr lang="en-US" altLang="en-US" b="1" dirty="0" smtClean="0">
              <a:cs typeface="Arial" pitchFamily="34" charset="0"/>
            </a:rPr>
            <a:t>Health Canada </a:t>
          </a:r>
          <a:r>
            <a:rPr lang="en-US" altLang="en-US" dirty="0" smtClean="0">
              <a:cs typeface="Arial" pitchFamily="34" charset="0"/>
            </a:rPr>
            <a:t>clinical ‘No Objections’ letter</a:t>
          </a:r>
          <a:endParaRPr lang="en-US" dirty="0"/>
        </a:p>
      </dgm:t>
    </dgm:pt>
    <dgm:pt modelId="{F25BDD46-D40F-B748-B4C1-D1A6EE147AC1}" type="parTrans" cxnId="{CD16F2DA-B8E9-0B4B-B7BC-5B446674CF02}">
      <dgm:prSet/>
      <dgm:spPr/>
      <dgm:t>
        <a:bodyPr/>
        <a:lstStyle/>
        <a:p>
          <a:endParaRPr lang="en-US"/>
        </a:p>
      </dgm:t>
    </dgm:pt>
    <dgm:pt modelId="{EC3646BB-6FA8-014E-8E2F-4D619ECE503E}" type="sibTrans" cxnId="{CD16F2DA-B8E9-0B4B-B7BC-5B446674CF02}">
      <dgm:prSet/>
      <dgm:spPr/>
      <dgm:t>
        <a:bodyPr/>
        <a:lstStyle/>
        <a:p>
          <a:endParaRPr lang="en-US"/>
        </a:p>
      </dgm:t>
    </dgm:pt>
    <dgm:pt modelId="{587DA5DA-3765-9C46-AE6C-E82F34471330}">
      <dgm:prSet phldrT="[Text]"/>
      <dgm:spPr/>
      <dgm:t>
        <a:bodyPr/>
        <a:lstStyle/>
        <a:p>
          <a:r>
            <a:rPr lang="en-US" altLang="en-US" b="1" dirty="0" smtClean="0">
              <a:cs typeface="Arial" pitchFamily="34" charset="0"/>
            </a:rPr>
            <a:t>Breakthrough application </a:t>
          </a:r>
          <a:r>
            <a:rPr lang="en-US" altLang="en-US" dirty="0" smtClean="0">
              <a:cs typeface="Arial" pitchFamily="34" charset="0"/>
            </a:rPr>
            <a:t>submitted</a:t>
          </a:r>
          <a:endParaRPr lang="en-US" dirty="0"/>
        </a:p>
      </dgm:t>
    </dgm:pt>
    <dgm:pt modelId="{BC7BA545-92A3-4842-8B81-F3A0958C14AF}" type="parTrans" cxnId="{0DBD7D87-5675-D04A-B6E5-8E17F07CC576}">
      <dgm:prSet/>
      <dgm:spPr/>
      <dgm:t>
        <a:bodyPr/>
        <a:lstStyle/>
        <a:p>
          <a:endParaRPr lang="en-US"/>
        </a:p>
      </dgm:t>
    </dgm:pt>
    <dgm:pt modelId="{F8B6F2A1-0341-3044-AD0E-478FE596D1BB}" type="sibTrans" cxnId="{0DBD7D87-5675-D04A-B6E5-8E17F07CC576}">
      <dgm:prSet/>
      <dgm:spPr/>
      <dgm:t>
        <a:bodyPr/>
        <a:lstStyle/>
        <a:p>
          <a:endParaRPr lang="en-US"/>
        </a:p>
      </dgm:t>
    </dgm:pt>
    <dgm:pt modelId="{18B9554B-5F12-0340-B628-9463F35C10EB}">
      <dgm:prSet phldrT="[Text]"/>
      <dgm:spPr/>
      <dgm:t>
        <a:bodyPr/>
        <a:lstStyle/>
        <a:p>
          <a:endParaRPr lang="en-US"/>
        </a:p>
      </dgm:t>
    </dgm:pt>
    <dgm:pt modelId="{812BB5E7-803B-1240-BF73-B49FB198E41F}" type="parTrans" cxnId="{7155EFE0-F5C4-AC4C-BB1D-8606C5DC0EAA}">
      <dgm:prSet/>
      <dgm:spPr/>
      <dgm:t>
        <a:bodyPr/>
        <a:lstStyle/>
        <a:p>
          <a:endParaRPr lang="en-US"/>
        </a:p>
      </dgm:t>
    </dgm:pt>
    <dgm:pt modelId="{7D180A92-6792-424B-A870-35982679C2D5}" type="sibTrans" cxnId="{7155EFE0-F5C4-AC4C-BB1D-8606C5DC0EAA}">
      <dgm:prSet/>
      <dgm:spPr/>
      <dgm:t>
        <a:bodyPr/>
        <a:lstStyle/>
        <a:p>
          <a:endParaRPr lang="en-US"/>
        </a:p>
      </dgm:t>
    </dgm:pt>
    <dgm:pt modelId="{3C8C293D-F11F-F843-9AB9-4962A87C6F69}">
      <dgm:prSet phldrT="[Text]" custScaleY="19235" custLinFactX="-2547" custLinFactNeighborX="-100000" custLinFactNeighborY="-23093"/>
      <dgm:spPr/>
      <dgm:t>
        <a:bodyPr/>
        <a:lstStyle/>
        <a:p>
          <a:endParaRPr lang="en-US"/>
        </a:p>
      </dgm:t>
    </dgm:pt>
    <dgm:pt modelId="{57D890E8-5BE5-1946-8542-0A964B8F8E5E}" type="parTrans" cxnId="{D5D9B4D2-55DA-4B4E-B453-083078555FDA}">
      <dgm:prSet/>
      <dgm:spPr/>
      <dgm:t>
        <a:bodyPr/>
        <a:lstStyle/>
        <a:p>
          <a:endParaRPr lang="en-US"/>
        </a:p>
      </dgm:t>
    </dgm:pt>
    <dgm:pt modelId="{7CB7C31C-B956-404F-A522-7F11E8FE037E}" type="sibTrans" cxnId="{D5D9B4D2-55DA-4B4E-B453-083078555FDA}">
      <dgm:prSet/>
      <dgm:spPr/>
      <dgm:t>
        <a:bodyPr/>
        <a:lstStyle/>
        <a:p>
          <a:endParaRPr lang="en-US"/>
        </a:p>
      </dgm:t>
    </dgm:pt>
    <dgm:pt modelId="{D783486D-53C0-4348-8587-D132B6B0F1CE}">
      <dgm:prSet phldrT="[Text]" custScaleY="19235" custLinFactX="-2547" custLinFactNeighborX="-100000" custLinFactNeighborY="-23093"/>
      <dgm:spPr/>
      <dgm:t>
        <a:bodyPr/>
        <a:lstStyle/>
        <a:p>
          <a:endParaRPr lang="en-US"/>
        </a:p>
      </dgm:t>
    </dgm:pt>
    <dgm:pt modelId="{ABBB374F-3896-0E44-B366-654E471E3DBE}" type="parTrans" cxnId="{CA6F797F-C097-1340-8DEA-CB77DCBB2A76}">
      <dgm:prSet/>
      <dgm:spPr/>
      <dgm:t>
        <a:bodyPr/>
        <a:lstStyle/>
        <a:p>
          <a:endParaRPr lang="en-US"/>
        </a:p>
      </dgm:t>
    </dgm:pt>
    <dgm:pt modelId="{74F6CCFD-BE9D-4449-9857-3F5E7965CEC0}" type="sibTrans" cxnId="{CA6F797F-C097-1340-8DEA-CB77DCBB2A76}">
      <dgm:prSet/>
      <dgm:spPr/>
      <dgm:t>
        <a:bodyPr/>
        <a:lstStyle/>
        <a:p>
          <a:endParaRPr lang="en-US"/>
        </a:p>
      </dgm:t>
    </dgm:pt>
    <dgm:pt modelId="{E238F740-99EE-214F-B858-EE67FDF793CF}" type="pres">
      <dgm:prSet presAssocID="{A2D69740-7070-8A4E-9B33-00F8FCB31978}" presName="arrowDiagram" presStyleCnt="0">
        <dgm:presLayoutVars>
          <dgm:chMax val="5"/>
          <dgm:dir/>
          <dgm:resizeHandles val="exact"/>
        </dgm:presLayoutVars>
      </dgm:prSet>
      <dgm:spPr/>
      <dgm:t>
        <a:bodyPr/>
        <a:lstStyle/>
        <a:p>
          <a:endParaRPr lang="en-US"/>
        </a:p>
      </dgm:t>
    </dgm:pt>
    <dgm:pt modelId="{E61657E5-5DC0-2346-A19A-FBE65D4E2B98}" type="pres">
      <dgm:prSet presAssocID="{A2D69740-7070-8A4E-9B33-00F8FCB31978}" presName="arrow" presStyleLbl="bgShp" presStyleIdx="0" presStyleCnt="1" custLinFactNeighborY="-362"/>
      <dgm:spPr/>
    </dgm:pt>
    <dgm:pt modelId="{C21F1A3B-3D2D-B64C-953C-C9303A74539F}" type="pres">
      <dgm:prSet presAssocID="{A2D69740-7070-8A4E-9B33-00F8FCB31978}" presName="arrowDiagram5" presStyleCnt="0"/>
      <dgm:spPr/>
    </dgm:pt>
    <dgm:pt modelId="{162FD475-1742-8E47-BF86-D9406E54D48D}" type="pres">
      <dgm:prSet presAssocID="{0255144A-C056-7F48-8CF9-8D960BE5A6E4}" presName="bullet5a" presStyleLbl="node1" presStyleIdx="0" presStyleCnt="5" custLinFactX="-36715" custLinFactY="57360" custLinFactNeighborX="-100000" custLinFactNeighborY="100000"/>
      <dgm:spPr/>
    </dgm:pt>
    <dgm:pt modelId="{06041830-D65D-2146-9F34-041A88FB4764}" type="pres">
      <dgm:prSet presAssocID="{0255144A-C056-7F48-8CF9-8D960BE5A6E4}" presName="textBox5a" presStyleLbl="revTx" presStyleIdx="0" presStyleCnt="5" custScaleX="83962" custScaleY="73048" custLinFactNeighborX="-42709" custLinFactNeighborY="23283">
        <dgm:presLayoutVars>
          <dgm:bulletEnabled val="1"/>
        </dgm:presLayoutVars>
      </dgm:prSet>
      <dgm:spPr/>
      <dgm:t>
        <a:bodyPr/>
        <a:lstStyle/>
        <a:p>
          <a:endParaRPr lang="en-US"/>
        </a:p>
      </dgm:t>
    </dgm:pt>
    <dgm:pt modelId="{6C76168B-72A4-0B40-A169-19A93CE9BE62}" type="pres">
      <dgm:prSet presAssocID="{33A0F415-8370-C84C-886D-530A448C7431}" presName="bullet5b" presStyleLbl="node1" presStyleIdx="1" presStyleCnt="5" custLinFactX="-99231" custLinFactY="47290" custLinFactNeighborX="-100000" custLinFactNeighborY="100000"/>
      <dgm:spPr/>
    </dgm:pt>
    <dgm:pt modelId="{974DDFF3-80AF-5E4C-82A4-8877256A77F7}" type="pres">
      <dgm:prSet presAssocID="{33A0F415-8370-C84C-886D-530A448C7431}" presName="textBox5b" presStyleLbl="revTx" presStyleIdx="1" presStyleCnt="5" custScaleY="43770" custLinFactNeighborX="-64523" custLinFactNeighborY="924">
        <dgm:presLayoutVars>
          <dgm:bulletEnabled val="1"/>
        </dgm:presLayoutVars>
      </dgm:prSet>
      <dgm:spPr/>
      <dgm:t>
        <a:bodyPr/>
        <a:lstStyle/>
        <a:p>
          <a:endParaRPr lang="en-US"/>
        </a:p>
      </dgm:t>
    </dgm:pt>
    <dgm:pt modelId="{A31C0A99-FFDD-E647-8590-A469CF6A5632}" type="pres">
      <dgm:prSet presAssocID="{CC174E4B-059F-644F-9AA4-FFF162958B76}" presName="bullet5c" presStyleLbl="node1" presStyleIdx="2" presStyleCnt="5" custLinFactX="-100000" custLinFactY="23149" custLinFactNeighborX="-142736" custLinFactNeighborY="100000"/>
      <dgm:spPr/>
    </dgm:pt>
    <dgm:pt modelId="{5FC9EDE3-5CF6-4B45-987F-4B7F86791C91}" type="pres">
      <dgm:prSet presAssocID="{CC174E4B-059F-644F-9AA4-FFF162958B76}" presName="textBox5c" presStyleLbl="revTx" presStyleIdx="2" presStyleCnt="5" custScaleX="88971" custScaleY="26906" custLinFactNeighborX="-92595" custLinFactNeighborY="-8995">
        <dgm:presLayoutVars>
          <dgm:bulletEnabled val="1"/>
        </dgm:presLayoutVars>
      </dgm:prSet>
      <dgm:spPr/>
      <dgm:t>
        <a:bodyPr/>
        <a:lstStyle/>
        <a:p>
          <a:endParaRPr lang="en-US"/>
        </a:p>
      </dgm:t>
    </dgm:pt>
    <dgm:pt modelId="{3C8ADBF8-3352-1F49-8399-2788D182F94B}" type="pres">
      <dgm:prSet presAssocID="{446FD6E4-572C-5A4D-8570-D42367181FCF}" presName="bullet5d" presStyleLbl="node1" presStyleIdx="3" presStyleCnt="5" custLinFactX="-100000" custLinFactNeighborX="-115991" custLinFactNeighborY="69711"/>
      <dgm:spPr/>
      <dgm:t>
        <a:bodyPr/>
        <a:lstStyle/>
        <a:p>
          <a:endParaRPr lang="en-US"/>
        </a:p>
      </dgm:t>
    </dgm:pt>
    <dgm:pt modelId="{F8636FB2-981A-C74D-900B-25539219F45D}" type="pres">
      <dgm:prSet presAssocID="{446FD6E4-572C-5A4D-8570-D42367181FCF}" presName="textBox5d" presStyleLbl="revTx" presStyleIdx="3" presStyleCnt="5" custScaleY="32907" custLinFactX="-1814" custLinFactNeighborX="-100000" custLinFactNeighborY="-12438">
        <dgm:presLayoutVars>
          <dgm:bulletEnabled val="1"/>
        </dgm:presLayoutVars>
      </dgm:prSet>
      <dgm:spPr/>
      <dgm:t>
        <a:bodyPr/>
        <a:lstStyle/>
        <a:p>
          <a:endParaRPr lang="en-US"/>
        </a:p>
      </dgm:t>
    </dgm:pt>
    <dgm:pt modelId="{44F0C66A-E932-D347-9DFF-69FB3CA3440A}" type="pres">
      <dgm:prSet presAssocID="{587DA5DA-3765-9C46-AE6C-E82F34471330}" presName="bullet5e" presStyleLbl="node1" presStyleIdx="4" presStyleCnt="5" custLinFactX="-83193" custLinFactNeighborX="-100000" custLinFactNeighborY="34392"/>
      <dgm:spPr/>
      <dgm:t>
        <a:bodyPr/>
        <a:lstStyle/>
        <a:p>
          <a:endParaRPr lang="en-US"/>
        </a:p>
      </dgm:t>
    </dgm:pt>
    <dgm:pt modelId="{4CA6079F-2636-004B-81A6-7619A0160DA3}" type="pres">
      <dgm:prSet presAssocID="{587DA5DA-3765-9C46-AE6C-E82F34471330}" presName="textBox5e" presStyleLbl="revTx" presStyleIdx="4" presStyleCnt="5" custScaleY="19235" custLinFactX="-11539" custLinFactNeighborX="-100000" custLinFactNeighborY="-23093">
        <dgm:presLayoutVars>
          <dgm:bulletEnabled val="1"/>
        </dgm:presLayoutVars>
      </dgm:prSet>
      <dgm:spPr/>
      <dgm:t>
        <a:bodyPr/>
        <a:lstStyle/>
        <a:p>
          <a:endParaRPr lang="en-US"/>
        </a:p>
      </dgm:t>
    </dgm:pt>
  </dgm:ptLst>
  <dgm:cxnLst>
    <dgm:cxn modelId="{6DB10631-016F-744A-B40E-499DAF99DBC7}" type="presOf" srcId="{33A0F415-8370-C84C-886D-530A448C7431}" destId="{974DDFF3-80AF-5E4C-82A4-8877256A77F7}" srcOrd="0" destOrd="0" presId="urn:microsoft.com/office/officeart/2005/8/layout/arrow2"/>
    <dgm:cxn modelId="{15051B4B-F745-8044-9C61-A3AC28829C1A}" type="presOf" srcId="{0255144A-C056-7F48-8CF9-8D960BE5A6E4}" destId="{06041830-D65D-2146-9F34-041A88FB4764}" srcOrd="0" destOrd="0" presId="urn:microsoft.com/office/officeart/2005/8/layout/arrow2"/>
    <dgm:cxn modelId="{ECB951ED-3D79-484C-B09B-B77CA3E6ADFD}" type="presOf" srcId="{A2D69740-7070-8A4E-9B33-00F8FCB31978}" destId="{E238F740-99EE-214F-B858-EE67FDF793CF}" srcOrd="0" destOrd="0" presId="urn:microsoft.com/office/officeart/2005/8/layout/arrow2"/>
    <dgm:cxn modelId="{D5D9B4D2-55DA-4B4E-B453-083078555FDA}" srcId="{A2D69740-7070-8A4E-9B33-00F8FCB31978}" destId="{3C8C293D-F11F-F843-9AB9-4962A87C6F69}" srcOrd="7" destOrd="0" parTransId="{57D890E8-5BE5-1946-8542-0A964B8F8E5E}" sibTransId="{7CB7C31C-B956-404F-A522-7F11E8FE037E}"/>
    <dgm:cxn modelId="{CA6F797F-C097-1340-8DEA-CB77DCBB2A76}" srcId="{A2D69740-7070-8A4E-9B33-00F8FCB31978}" destId="{D783486D-53C0-4348-8587-D132B6B0F1CE}" srcOrd="8" destOrd="0" parTransId="{ABBB374F-3896-0E44-B366-654E471E3DBE}" sibTransId="{74F6CCFD-BE9D-4449-9857-3F5E7965CEC0}"/>
    <dgm:cxn modelId="{ED67A02F-1EB7-3049-AFC6-1C6E437D7225}" srcId="{A2D69740-7070-8A4E-9B33-00F8FCB31978}" destId="{5C4B391A-2708-3E43-9D9B-FF47F1693492}" srcOrd="6" destOrd="0" parTransId="{0CCF52FF-2C2B-8A41-8E7B-DF8E2F60EBFC}" sibTransId="{2549510A-79A1-9F42-AE5C-E96E3E493307}"/>
    <dgm:cxn modelId="{0DBD7D87-5675-D04A-B6E5-8E17F07CC576}" srcId="{A2D69740-7070-8A4E-9B33-00F8FCB31978}" destId="{587DA5DA-3765-9C46-AE6C-E82F34471330}" srcOrd="4" destOrd="0" parTransId="{BC7BA545-92A3-4842-8B81-F3A0958C14AF}" sibTransId="{F8B6F2A1-0341-3044-AD0E-478FE596D1BB}"/>
    <dgm:cxn modelId="{13B887E5-308F-614F-9B73-01A57313FB20}" srcId="{A2D69740-7070-8A4E-9B33-00F8FCB31978}" destId="{33A0F415-8370-C84C-886D-530A448C7431}" srcOrd="1" destOrd="0" parTransId="{0E2073E5-C08D-C94C-938A-C632579C4B3A}" sibTransId="{8BFE0624-DBC9-E74B-81E9-2BE51181408C}"/>
    <dgm:cxn modelId="{46D7E02E-7EE7-3E40-A8AC-5A697B67F45A}" srcId="{A2D69740-7070-8A4E-9B33-00F8FCB31978}" destId="{CC174E4B-059F-644F-9AA4-FFF162958B76}" srcOrd="2" destOrd="0" parTransId="{6C94E0DE-266A-A343-AF29-26D6CB5F7688}" sibTransId="{F068A59E-217C-1042-A267-1A087917E8D9}"/>
    <dgm:cxn modelId="{02C4BF72-FFA0-7044-8CCB-4DE20F218F1B}" srcId="{A2D69740-7070-8A4E-9B33-00F8FCB31978}" destId="{0255144A-C056-7F48-8CF9-8D960BE5A6E4}" srcOrd="0" destOrd="0" parTransId="{FBED1B54-BA39-074F-861A-38CADCE0BEAD}" sibTransId="{50575555-5958-4140-BE92-B175BFC082D0}"/>
    <dgm:cxn modelId="{CD16F2DA-B8E9-0B4B-B7BC-5B446674CF02}" srcId="{A2D69740-7070-8A4E-9B33-00F8FCB31978}" destId="{446FD6E4-572C-5A4D-8570-D42367181FCF}" srcOrd="3" destOrd="0" parTransId="{F25BDD46-D40F-B748-B4C1-D1A6EE147AC1}" sibTransId="{EC3646BB-6FA8-014E-8E2F-4D619ECE503E}"/>
    <dgm:cxn modelId="{9113DC8E-BCEA-0B47-B109-1D78C33E869E}" type="presOf" srcId="{CC174E4B-059F-644F-9AA4-FFF162958B76}" destId="{5FC9EDE3-5CF6-4B45-987F-4B7F86791C91}" srcOrd="0" destOrd="0" presId="urn:microsoft.com/office/officeart/2005/8/layout/arrow2"/>
    <dgm:cxn modelId="{383221DE-E0EC-FE40-9A0C-1FABF77F3465}" type="presOf" srcId="{587DA5DA-3765-9C46-AE6C-E82F34471330}" destId="{4CA6079F-2636-004B-81A6-7619A0160DA3}" srcOrd="0" destOrd="0" presId="urn:microsoft.com/office/officeart/2005/8/layout/arrow2"/>
    <dgm:cxn modelId="{7155EFE0-F5C4-AC4C-BB1D-8606C5DC0EAA}" srcId="{A2D69740-7070-8A4E-9B33-00F8FCB31978}" destId="{18B9554B-5F12-0340-B628-9463F35C10EB}" srcOrd="5" destOrd="0" parTransId="{812BB5E7-803B-1240-BF73-B49FB198E41F}" sibTransId="{7D180A92-6792-424B-A870-35982679C2D5}"/>
    <dgm:cxn modelId="{021F0F07-933F-C645-90DF-DFA655FDB97A}" type="presOf" srcId="{446FD6E4-572C-5A4D-8570-D42367181FCF}" destId="{F8636FB2-981A-C74D-900B-25539219F45D}" srcOrd="0" destOrd="0" presId="urn:microsoft.com/office/officeart/2005/8/layout/arrow2"/>
    <dgm:cxn modelId="{DCFE6225-E054-5A41-B409-E2306291F037}" type="presParOf" srcId="{E238F740-99EE-214F-B858-EE67FDF793CF}" destId="{E61657E5-5DC0-2346-A19A-FBE65D4E2B98}" srcOrd="0" destOrd="0" presId="urn:microsoft.com/office/officeart/2005/8/layout/arrow2"/>
    <dgm:cxn modelId="{14A4F206-C3BF-4A44-A6FC-FD9FC7AD0EEC}" type="presParOf" srcId="{E238F740-99EE-214F-B858-EE67FDF793CF}" destId="{C21F1A3B-3D2D-B64C-953C-C9303A74539F}" srcOrd="1" destOrd="0" presId="urn:microsoft.com/office/officeart/2005/8/layout/arrow2"/>
    <dgm:cxn modelId="{F08FA4D1-DDEB-7E42-BCAC-3F3B3EB24498}" type="presParOf" srcId="{C21F1A3B-3D2D-B64C-953C-C9303A74539F}" destId="{162FD475-1742-8E47-BF86-D9406E54D48D}" srcOrd="0" destOrd="0" presId="urn:microsoft.com/office/officeart/2005/8/layout/arrow2"/>
    <dgm:cxn modelId="{8AEB2EBE-60D0-0F42-A3D5-EC37D70C0D54}" type="presParOf" srcId="{C21F1A3B-3D2D-B64C-953C-C9303A74539F}" destId="{06041830-D65D-2146-9F34-041A88FB4764}" srcOrd="1" destOrd="0" presId="urn:microsoft.com/office/officeart/2005/8/layout/arrow2"/>
    <dgm:cxn modelId="{BB6EEB33-3719-8B4A-A988-D57D04BED325}" type="presParOf" srcId="{C21F1A3B-3D2D-B64C-953C-C9303A74539F}" destId="{6C76168B-72A4-0B40-A169-19A93CE9BE62}" srcOrd="2" destOrd="0" presId="urn:microsoft.com/office/officeart/2005/8/layout/arrow2"/>
    <dgm:cxn modelId="{05255D00-951F-BC48-84D7-43EB480E79F5}" type="presParOf" srcId="{C21F1A3B-3D2D-B64C-953C-C9303A74539F}" destId="{974DDFF3-80AF-5E4C-82A4-8877256A77F7}" srcOrd="3" destOrd="0" presId="urn:microsoft.com/office/officeart/2005/8/layout/arrow2"/>
    <dgm:cxn modelId="{C9C36BE5-3964-2240-A001-BB2549AB3FDD}" type="presParOf" srcId="{C21F1A3B-3D2D-B64C-953C-C9303A74539F}" destId="{A31C0A99-FFDD-E647-8590-A469CF6A5632}" srcOrd="4" destOrd="0" presId="urn:microsoft.com/office/officeart/2005/8/layout/arrow2"/>
    <dgm:cxn modelId="{675AF49F-826F-154D-AFF6-B3E3FDF3409C}" type="presParOf" srcId="{C21F1A3B-3D2D-B64C-953C-C9303A74539F}" destId="{5FC9EDE3-5CF6-4B45-987F-4B7F86791C91}" srcOrd="5" destOrd="0" presId="urn:microsoft.com/office/officeart/2005/8/layout/arrow2"/>
    <dgm:cxn modelId="{8603338F-F891-A24A-8F54-C0B318ECB7FA}" type="presParOf" srcId="{C21F1A3B-3D2D-B64C-953C-C9303A74539F}" destId="{3C8ADBF8-3352-1F49-8399-2788D182F94B}" srcOrd="6" destOrd="0" presId="urn:microsoft.com/office/officeart/2005/8/layout/arrow2"/>
    <dgm:cxn modelId="{0B4676F0-4982-F748-8696-813EDD1D685E}" type="presParOf" srcId="{C21F1A3B-3D2D-B64C-953C-C9303A74539F}" destId="{F8636FB2-981A-C74D-900B-25539219F45D}" srcOrd="7" destOrd="0" presId="urn:microsoft.com/office/officeart/2005/8/layout/arrow2"/>
    <dgm:cxn modelId="{267ABF9F-AADE-F949-9E1A-675FD0F2F4C9}" type="presParOf" srcId="{C21F1A3B-3D2D-B64C-953C-C9303A74539F}" destId="{44F0C66A-E932-D347-9DFF-69FB3CA3440A}" srcOrd="8" destOrd="0" presId="urn:microsoft.com/office/officeart/2005/8/layout/arrow2"/>
    <dgm:cxn modelId="{667C0743-4A6B-AA46-8DD2-B23F4DBF075A}" type="presParOf" srcId="{C21F1A3B-3D2D-B64C-953C-C9303A74539F}" destId="{4CA6079F-2636-004B-81A6-7619A0160DA3}"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smtClean="0">
                <a:latin typeface="Arial"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D530468-DC4E-45AD-9B0F-65DCA1ABC0CC}" type="datetimeFigureOut">
              <a:rPr lang="en-US" altLang="en-US"/>
              <a:pPr/>
              <a:t>11/2/2015</a:t>
            </a:fld>
            <a:endParaRPr lang="en-US" alt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smtClean="0">
                <a:latin typeface="Arial"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F48DDA-2121-420E-993F-7AA50F1ABE4E}" type="slidenum">
              <a:rPr lang="en-US" altLang="en-US"/>
              <a:pPr/>
              <a:t>‹#›</a:t>
            </a:fld>
            <a:endParaRPr lang="en-US" altLang="en-US" dirty="0"/>
          </a:p>
        </p:txBody>
      </p:sp>
    </p:spTree>
    <p:extLst>
      <p:ext uri="{BB962C8B-B14F-4D97-AF65-F5344CB8AC3E}">
        <p14:creationId xmlns:p14="http://schemas.microsoft.com/office/powerpoint/2010/main" val="4147668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eaLnBrk="1" hangingPunct="1">
              <a:defRPr sz="1200">
                <a:latin typeface="Arial"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a:lvl1pPr>
          </a:lstStyle>
          <a:p>
            <a:fld id="{F7659EAD-3957-4971-B90C-0DC4515E1379}" type="datetimeFigureOut">
              <a:rPr lang="en-US" altLang="en-US"/>
              <a:pPr/>
              <a:t>11/2/2015</a:t>
            </a:fld>
            <a:endParaRPr lang="en-US" alt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eaLnBrk="1" hangingPunct="1">
              <a:defRPr sz="1200">
                <a:latin typeface="Arial"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vl1pPr>
          </a:lstStyle>
          <a:p>
            <a:fld id="{08D4541A-C6A1-40B6-8D4A-678F03E251CB}" type="slidenum">
              <a:rPr lang="en-US" altLang="en-US"/>
              <a:pPr/>
              <a:t>‹#›</a:t>
            </a:fld>
            <a:endParaRPr lang="en-US" altLang="en-US" dirty="0"/>
          </a:p>
        </p:txBody>
      </p:sp>
    </p:spTree>
    <p:extLst>
      <p:ext uri="{BB962C8B-B14F-4D97-AF65-F5344CB8AC3E}">
        <p14:creationId xmlns:p14="http://schemas.microsoft.com/office/powerpoint/2010/main" val="9731768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A84DC95-6141-4BEF-A63A-92277AA6558C}" type="slidenum">
              <a:rPr lang="en-US" altLang="en-US" sz="1200"/>
              <a:pPr/>
              <a:t>1</a:t>
            </a:fld>
            <a:endParaRPr lang="en-US" altLang="en-US" sz="1200" dirty="0"/>
          </a:p>
        </p:txBody>
      </p:sp>
    </p:spTree>
    <p:extLst>
      <p:ext uri="{BB962C8B-B14F-4D97-AF65-F5344CB8AC3E}">
        <p14:creationId xmlns:p14="http://schemas.microsoft.com/office/powerpoint/2010/main" val="28005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 references</a:t>
            </a:r>
          </a:p>
        </p:txBody>
      </p:sp>
    </p:spTree>
    <p:extLst>
      <p:ext uri="{BB962C8B-B14F-4D97-AF65-F5344CB8AC3E}">
        <p14:creationId xmlns:p14="http://schemas.microsoft.com/office/powerpoint/2010/main" val="62734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Value of C. Diff. opportunity:  $1.1B Market for 1</a:t>
            </a:r>
            <a:r>
              <a:rPr lang="en-US" altLang="en-US" baseline="30000" dirty="0" smtClean="0"/>
              <a:t>st</a:t>
            </a:r>
            <a:r>
              <a:rPr lang="en-US" altLang="en-US" dirty="0" smtClean="0"/>
              <a:t> and multi-recurrent C diff</a:t>
            </a:r>
          </a:p>
          <a:p>
            <a:endParaRPr lang="en-US" altLang="en-US" dirty="0" smtClean="0"/>
          </a:p>
          <a:p>
            <a:pPr eaLnBrk="1" hangingPunct="1">
              <a:spcBef>
                <a:spcPct val="0"/>
              </a:spcBef>
            </a:pPr>
            <a:r>
              <a:rPr lang="en-US" altLang="en-US" dirty="0" smtClean="0"/>
              <a:t>Industry has expanded from one indication to over 21 potential indications in five different areas of medicine</a:t>
            </a:r>
          </a:p>
          <a:p>
            <a:endParaRPr lang="en-US" altLang="en-US" dirty="0" smtClean="0"/>
          </a:p>
          <a:p>
            <a:r>
              <a:rPr lang="en-US" altLang="en-US" dirty="0" smtClean="0"/>
              <a:t>Value of top eight 2015 Opportunities is &gt;$100B </a:t>
            </a:r>
          </a:p>
          <a:p>
            <a:endParaRPr lang="en-US" altLang="en-US" dirty="0" smtClean="0"/>
          </a:p>
          <a:p>
            <a:endParaRPr lang="en-US" altLang="en-US" dirty="0" smtClean="0"/>
          </a:p>
        </p:txBody>
      </p:sp>
    </p:spTree>
    <p:extLst>
      <p:ext uri="{BB962C8B-B14F-4D97-AF65-F5344CB8AC3E}">
        <p14:creationId xmlns:p14="http://schemas.microsoft.com/office/powerpoint/2010/main" val="111242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smtClean="0">
                <a:latin typeface="Arial" pitchFamily="34" charset="0"/>
                <a:cs typeface="Arial" pitchFamily="34" charset="0"/>
              </a:rPr>
              <a:t>Point of article was missed - data on possible  adverse events is limited and it is something to watch out for.</a:t>
            </a:r>
          </a:p>
          <a:p>
            <a:endParaRPr lang="en-US" altLang="en-US" dirty="0" smtClean="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47E97CE-469C-40A6-89EA-8313A0217DF1}" type="slidenum">
              <a:rPr lang="en-US" altLang="en-US" sz="1200"/>
              <a:pPr/>
              <a:t>5</a:t>
            </a:fld>
            <a:endParaRPr lang="en-US" altLang="en-US" sz="1200" dirty="0"/>
          </a:p>
        </p:txBody>
      </p:sp>
    </p:spTree>
    <p:extLst>
      <p:ext uri="{BB962C8B-B14F-4D97-AF65-F5344CB8AC3E}">
        <p14:creationId xmlns:p14="http://schemas.microsoft.com/office/powerpoint/2010/main" val="142530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altLang="en-US" b="1" dirty="0" smtClean="0"/>
              <a:t>Bone Marrow Transplant for Breast CA</a:t>
            </a:r>
          </a:p>
          <a:p>
            <a:pPr>
              <a:buFontTx/>
              <a:buChar char="•"/>
            </a:pPr>
            <a:r>
              <a:rPr lang="en-US" altLang="en-US" dirty="0" smtClean="0"/>
              <a:t>The human microbiome has generated a lot of excitement around it potential to treat disease.  However, man medical therapies that seem exciting at first ultimately fail to deliver on their on their initial promise.  Bone marrow transplant for breast cancer is one example.</a:t>
            </a:r>
          </a:p>
          <a:p>
            <a:pPr>
              <a:buFontTx/>
              <a:buChar char="•"/>
            </a:pPr>
            <a:r>
              <a:rPr lang="en-US" altLang="en-US" dirty="0" smtClean="0"/>
              <a:t>30,000 women in US received bone marrow transplants for breast CA between 1985 and 1998 at the cost of millions of dollars, considerable adverse effects and treatment-related mortality rates of 3-15%</a:t>
            </a:r>
          </a:p>
          <a:p>
            <a:pPr>
              <a:buFontTx/>
              <a:buChar char="•"/>
            </a:pPr>
            <a:r>
              <a:rPr lang="en-US" altLang="en-US" i="1" dirty="0" smtClean="0"/>
              <a:t>False Hope</a:t>
            </a:r>
            <a:r>
              <a:rPr lang="en-US" altLang="en-US" dirty="0" smtClean="0"/>
              <a:t> is the story of high-dose chemotherapy and stem-cell rescue</a:t>
            </a:r>
          </a:p>
          <a:p>
            <a:pPr>
              <a:buFontTx/>
              <a:buChar char="•"/>
            </a:pPr>
            <a:r>
              <a:rPr lang="en-US" altLang="en-US" dirty="0" smtClean="0"/>
              <a:t>Many factors fueled the enthusiastic adoption of this unproven strategy, including the often unrealistic but desperate hopes of patients and the economic and academic rewards that could be reaped by participating doctors and hospitals. Perhaps most important, the authors of </a:t>
            </a:r>
            <a:r>
              <a:rPr lang="en-US" altLang="en-US" i="1" dirty="0" smtClean="0"/>
              <a:t>False Hope</a:t>
            </a:r>
            <a:r>
              <a:rPr lang="en-US" altLang="en-US" dirty="0" smtClean="0"/>
              <a:t> describe in great detail the political and social pressures that led many leaders in the field of oncology to ignore the time-proven scientific process that has supported applications of toxic therapies in so many other instances in the field.</a:t>
            </a:r>
          </a:p>
          <a:p>
            <a:r>
              <a:rPr lang="en-US" altLang="en-US" b="1" dirty="0" smtClean="0"/>
              <a:t>Hormone Replacement</a:t>
            </a:r>
          </a:p>
          <a:p>
            <a:pPr>
              <a:buFontTx/>
              <a:buChar char="•"/>
            </a:pPr>
            <a:r>
              <a:rPr lang="en-US" altLang="en-US" dirty="0" smtClean="0"/>
              <a:t>Published April 2012: US Preventative Services Task Force confirms that estrogen and progestin replacement therapy should be used sparingly, only to ward off the most intense symptoms of menopause, and not to protect against chronic disease.</a:t>
            </a:r>
          </a:p>
          <a:p>
            <a:pPr>
              <a:buFontTx/>
              <a:buChar char="•"/>
            </a:pPr>
            <a:r>
              <a:rPr lang="en-US" altLang="en-US" dirty="0" smtClean="0"/>
              <a:t>Before 2002, doctors recommended that women use supplemental hormone treatment to restore levels of estrogen and progestin, which naturally wane during menopause. </a:t>
            </a:r>
          </a:p>
          <a:p>
            <a:r>
              <a:rPr lang="en-US" altLang="en-US" b="1" dirty="0" smtClean="0"/>
              <a:t>Optimal Medical Therapy with or without Percutaneous Coronary Intervention</a:t>
            </a:r>
          </a:p>
          <a:p>
            <a:pPr>
              <a:buFontTx/>
              <a:buChar char="•"/>
            </a:pPr>
            <a:r>
              <a:rPr lang="en-US" altLang="en-US" dirty="0" smtClean="0"/>
              <a:t>Although treatment guidelines recommended an initial approach of intensive medical therapy, reduction of risk factors, and lifestyle modification for patients with stable coronary artery disease, percutaneous coronary intervention (PCI) was still a common initial treatment strategy for patients with stable coronary artery disease at the time this study was performed.</a:t>
            </a:r>
          </a:p>
          <a:p>
            <a:pPr>
              <a:buFontTx/>
              <a:buChar char="•"/>
            </a:pPr>
            <a:r>
              <a:rPr lang="en-US" altLang="en-US" dirty="0" smtClean="0"/>
              <a:t>The authors found that PCI added to optimal medical therapy did not reduce the risk of death, myocardial infarction, or other major cardiovascular events</a:t>
            </a:r>
          </a:p>
          <a:p>
            <a:pPr>
              <a:buFontTx/>
              <a:buChar char="•"/>
            </a:pPr>
            <a:r>
              <a:rPr lang="en-US" altLang="en-US" b="1" dirty="0" smtClean="0"/>
              <a:t>Decade of Reversal</a:t>
            </a:r>
          </a:p>
          <a:p>
            <a:pPr>
              <a:buFontTx/>
              <a:buChar char="•"/>
            </a:pPr>
            <a:r>
              <a:rPr lang="en-US" altLang="en-US" dirty="0" smtClean="0"/>
              <a:t>Physicians sought to identify medical practices that offer no net benefits</a:t>
            </a:r>
          </a:p>
          <a:p>
            <a:pPr>
              <a:buFontTx/>
              <a:buChar char="•"/>
            </a:pPr>
            <a:r>
              <a:rPr lang="en-US" altLang="en-US" dirty="0" smtClean="0"/>
              <a:t>Reviewed all original articles published in 10 years (2001-2010) in one high-impact journal between August 1, 2011, through October 31, 201</a:t>
            </a:r>
          </a:p>
          <a:p>
            <a:pPr>
              <a:buFontTx/>
              <a:buChar char="•"/>
            </a:pPr>
            <a:r>
              <a:rPr lang="en-US" altLang="en-US" dirty="0" smtClean="0"/>
              <a:t>Conclusion: The reversal of established medical practice is common and occurs across all classes of medical practice. </a:t>
            </a:r>
          </a:p>
          <a:p>
            <a:pPr>
              <a:buFontTx/>
              <a:buChar char="•"/>
            </a:pPr>
            <a:endParaRPr lang="en-US" altLang="en-US" b="1" dirty="0" smtClean="0"/>
          </a:p>
          <a:p>
            <a:pPr>
              <a:buFontTx/>
              <a:buChar char="•"/>
            </a:pPr>
            <a:r>
              <a:rPr lang="en-US" altLang="en-US" b="1" dirty="0" smtClean="0"/>
              <a:t>Tie into Rebiotix – this is exactly why we at Rebiotix have taken the strategy we have, to ensure that we have substantial medical evidence to support the use of our product</a:t>
            </a:r>
          </a:p>
          <a:p>
            <a:pPr>
              <a:buFontTx/>
              <a:buChar char="•"/>
            </a:pPr>
            <a:endParaRPr lang="en-US" alt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C11F65C-FC8B-4B44-9CA3-A602E4C140E7}" type="slidenum">
              <a:rPr lang="en-US" altLang="en-US" sz="1200"/>
              <a:pPr/>
              <a:t>7</a:t>
            </a:fld>
            <a:endParaRPr lang="en-US" altLang="en-US" sz="1200" dirty="0"/>
          </a:p>
        </p:txBody>
      </p:sp>
    </p:spTree>
    <p:extLst>
      <p:ext uri="{BB962C8B-B14F-4D97-AF65-F5344CB8AC3E}">
        <p14:creationId xmlns:p14="http://schemas.microsoft.com/office/powerpoint/2010/main" val="112392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 references</a:t>
            </a:r>
          </a:p>
        </p:txBody>
      </p:sp>
    </p:spTree>
    <p:extLst>
      <p:ext uri="{BB962C8B-B14F-4D97-AF65-F5344CB8AC3E}">
        <p14:creationId xmlns:p14="http://schemas.microsoft.com/office/powerpoint/2010/main" val="155371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79E2AC9-3C8C-47F2-9F50-1EB013F46803}" type="slidenum">
              <a:rPr lang="en-US" altLang="en-US" sz="1200"/>
              <a:pPr/>
              <a:t>13</a:t>
            </a:fld>
            <a:endParaRPr lang="en-US" altLang="en-US" sz="1200" dirty="0"/>
          </a:p>
        </p:txBody>
      </p:sp>
    </p:spTree>
    <p:extLst>
      <p:ext uri="{BB962C8B-B14F-4D97-AF65-F5344CB8AC3E}">
        <p14:creationId xmlns:p14="http://schemas.microsoft.com/office/powerpoint/2010/main" val="158927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 references</a:t>
            </a:r>
          </a:p>
        </p:txBody>
      </p:sp>
    </p:spTree>
    <p:extLst>
      <p:ext uri="{BB962C8B-B14F-4D97-AF65-F5344CB8AC3E}">
        <p14:creationId xmlns:p14="http://schemas.microsoft.com/office/powerpoint/2010/main" val="370404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 references</a:t>
            </a:r>
          </a:p>
        </p:txBody>
      </p:sp>
    </p:spTree>
    <p:extLst>
      <p:ext uri="{BB962C8B-B14F-4D97-AF65-F5344CB8AC3E}">
        <p14:creationId xmlns:p14="http://schemas.microsoft.com/office/powerpoint/2010/main" val="333306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 references</a:t>
            </a:r>
          </a:p>
        </p:txBody>
      </p:sp>
    </p:spTree>
    <p:extLst>
      <p:ext uri="{BB962C8B-B14F-4D97-AF65-F5344CB8AC3E}">
        <p14:creationId xmlns:p14="http://schemas.microsoft.com/office/powerpoint/2010/main" val="205162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S PGothic" panose="020B0600070205080204" pitchFamily="34" charset="-128"/>
                <a:cs typeface="MS PGothic" charset="0"/>
              </a:rPr>
              <a:t>The relative importance of the donor was assessed in the PUNCH CD study.</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S PGothic" panose="020B0600070205080204" pitchFamily="34" charset="-128"/>
                <a:cs typeface="MS PGothic" charset="0"/>
              </a:rPr>
              <a:t>Success was not impacted by the donor or dose order. </a:t>
            </a:r>
          </a:p>
          <a:p>
            <a:pPr marL="171450" indent="-171450">
              <a:buFont typeface="Arial"/>
              <a:buChar char="•"/>
            </a:pPr>
            <a:r>
              <a:rPr lang="en-US" sz="1200" kern="1200" dirty="0" smtClean="0">
                <a:solidFill>
                  <a:schemeClr val="tx1"/>
                </a:solidFill>
                <a:effectLst/>
                <a:latin typeface="+mn-lt"/>
                <a:ea typeface="MS PGothic" panose="020B0600070205080204" pitchFamily="34" charset="-128"/>
                <a:cs typeface="MS PGothic" charset="0"/>
              </a:rPr>
              <a:t>Based on an analysis of small numbers, it appears that the specific donor does not affect the outcomes achieved with administration of RBX2260 for recurrent CDI. </a:t>
            </a:r>
            <a:endParaRPr lang="en-US" dirty="0" smtClean="0"/>
          </a:p>
          <a:p>
            <a:pPr marL="171450" indent="-171450">
              <a:buFont typeface="Arial"/>
              <a:buChar char="•"/>
            </a:pPr>
            <a:r>
              <a:rPr lang="en-US" sz="1200" kern="1200" dirty="0" smtClean="0">
                <a:solidFill>
                  <a:schemeClr val="tx1"/>
                </a:solidFill>
                <a:effectLst/>
                <a:latin typeface="+mn-lt"/>
                <a:ea typeface="MS PGothic" panose="020B0600070205080204" pitchFamily="34" charset="-128"/>
                <a:cs typeface="MS PGothic" charset="0"/>
              </a:rPr>
              <a:t>The results suggest that outcomes are patient-specific and it is not necessary to switch donors in order to achieve a cure if the first dose fails. </a:t>
            </a:r>
            <a:endParaRPr lang="en-US" dirty="0" smtClean="0"/>
          </a:p>
          <a:p>
            <a:pPr marL="171450" indent="-171450">
              <a:buFont typeface="Arial"/>
              <a:buChar char="•"/>
            </a:pPr>
            <a:r>
              <a:rPr lang="en-US" sz="1200" kern="1200" dirty="0" smtClean="0">
                <a:solidFill>
                  <a:schemeClr val="tx1"/>
                </a:solidFill>
                <a:effectLst/>
                <a:latin typeface="+mn-lt"/>
                <a:ea typeface="MS PGothic" panose="020B0600070205080204" pitchFamily="34" charset="-128"/>
                <a:cs typeface="MS PGothic" charset="0"/>
              </a:rPr>
              <a:t>Additional research with a larger patient cohort along with in-depth comparative analysis of donor and patient microbiota is needed to provide more details on patient-specific factors impacting success or failure with this therapy. </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8D4541A-C6A1-40B6-8D4A-678F03E251CB}" type="slidenum">
              <a:rPr lang="en-US" altLang="en-US" smtClean="0"/>
              <a:pPr/>
              <a:t>22</a:t>
            </a:fld>
            <a:endParaRPr lang="en-US" altLang="en-US" dirty="0"/>
          </a:p>
        </p:txBody>
      </p:sp>
    </p:spTree>
    <p:extLst>
      <p:ext uri="{BB962C8B-B14F-4D97-AF65-F5344CB8AC3E}">
        <p14:creationId xmlns:p14="http://schemas.microsoft.com/office/powerpoint/2010/main" val="36669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11689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62457"/>
            <a:ext cx="6400800" cy="3104838"/>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457200" y="63769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E60C79-AC67-4290-B6E5-D509A8D69D9F}" type="slidenum">
              <a:rPr lang="en-US" altLang="en-US"/>
              <a:pPr/>
              <a:t>‹#›</a:t>
            </a:fld>
            <a:endParaRPr lang="en-US" altLang="en-US" dirty="0"/>
          </a:p>
        </p:txBody>
      </p:sp>
    </p:spTree>
    <p:extLst>
      <p:ext uri="{BB962C8B-B14F-4D97-AF65-F5344CB8AC3E}">
        <p14:creationId xmlns:p14="http://schemas.microsoft.com/office/powerpoint/2010/main" val="145857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E6FA7D8-A990-430F-8347-E6800C2372F8}" type="slidenum">
              <a:rPr lang="en-US" altLang="en-US"/>
              <a:pPr/>
              <a:t>‹#›</a:t>
            </a:fld>
            <a:endParaRPr lang="en-US" altLang="en-US" dirty="0"/>
          </a:p>
        </p:txBody>
      </p:sp>
    </p:spTree>
    <p:extLst>
      <p:ext uri="{BB962C8B-B14F-4D97-AF65-F5344CB8AC3E}">
        <p14:creationId xmlns:p14="http://schemas.microsoft.com/office/powerpoint/2010/main" val="268262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457200" y="6392863"/>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4D0F69-2982-4562-8640-632F2183910A}" type="slidenum">
              <a:rPr lang="en-US" altLang="en-US"/>
              <a:pPr/>
              <a:t>‹#›</a:t>
            </a:fld>
            <a:endParaRPr lang="en-US" altLang="en-US" dirty="0"/>
          </a:p>
        </p:txBody>
      </p:sp>
    </p:spTree>
    <p:extLst>
      <p:ext uri="{BB962C8B-B14F-4D97-AF65-F5344CB8AC3E}">
        <p14:creationId xmlns:p14="http://schemas.microsoft.com/office/powerpoint/2010/main" val="30202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457200" y="63769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626127-7981-4295-9997-C23AE270B7AE}" type="slidenum">
              <a:rPr lang="en-US" altLang="en-US"/>
              <a:pPr/>
              <a:t>‹#›</a:t>
            </a:fld>
            <a:endParaRPr lang="en-US" altLang="en-US" dirty="0"/>
          </a:p>
        </p:txBody>
      </p:sp>
    </p:spTree>
    <p:extLst>
      <p:ext uri="{BB962C8B-B14F-4D97-AF65-F5344CB8AC3E}">
        <p14:creationId xmlns:p14="http://schemas.microsoft.com/office/powerpoint/2010/main" val="82034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5"/>
          <p:cNvSpPr txBox="1">
            <a:spLocks/>
          </p:cNvSpPr>
          <p:nvPr userDrawn="1"/>
        </p:nvSpPr>
        <p:spPr>
          <a:xfrm>
            <a:off x="722313" y="6384925"/>
            <a:ext cx="2133600" cy="365125"/>
          </a:xfrm>
          <a:prstGeom prst="rect">
            <a:avLst/>
          </a:prstGeom>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2BF6728-E71B-4CDD-8FB1-20E9F3611F00}" type="slidenum">
              <a:rPr lang="en-US" altLang="en-US" sz="1800"/>
              <a:pPr/>
              <a:t>‹#›</a:t>
            </a:fld>
            <a:endParaRPr lang="en-US" altLang="en-US" sz="1800"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9845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57200" y="63769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9F8804-FB00-473D-889A-59AC0A6CD8B3}" type="slidenum">
              <a:rPr lang="en-US" altLang="en-US"/>
              <a:pPr/>
              <a:t>‹#›</a:t>
            </a:fld>
            <a:endParaRPr lang="en-US" altLang="en-US" dirty="0"/>
          </a:p>
        </p:txBody>
      </p:sp>
    </p:spTree>
    <p:extLst>
      <p:ext uri="{BB962C8B-B14F-4D97-AF65-F5344CB8AC3E}">
        <p14:creationId xmlns:p14="http://schemas.microsoft.com/office/powerpoint/2010/main" val="218937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a:xfrm>
            <a:off x="457200" y="63769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048C966-8FA0-4C28-9402-AE76CB11C8F3}" type="slidenum">
              <a:rPr lang="en-US" altLang="en-US"/>
              <a:pPr/>
              <a:t>‹#›</a:t>
            </a:fld>
            <a:endParaRPr lang="en-US" altLang="en-US" dirty="0"/>
          </a:p>
        </p:txBody>
      </p:sp>
    </p:spTree>
    <p:extLst>
      <p:ext uri="{BB962C8B-B14F-4D97-AF65-F5344CB8AC3E}">
        <p14:creationId xmlns:p14="http://schemas.microsoft.com/office/powerpoint/2010/main" val="191545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a:xfrm>
            <a:off x="457200" y="63769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30E2BD-CE6C-4CBD-9AF2-873629E3943D}" type="slidenum">
              <a:rPr lang="en-US" altLang="en-US"/>
              <a:pPr/>
              <a:t>‹#›</a:t>
            </a:fld>
            <a:endParaRPr lang="en-US" altLang="en-US" dirty="0"/>
          </a:p>
        </p:txBody>
      </p:sp>
    </p:spTree>
    <p:extLst>
      <p:ext uri="{BB962C8B-B14F-4D97-AF65-F5344CB8AC3E}">
        <p14:creationId xmlns:p14="http://schemas.microsoft.com/office/powerpoint/2010/main" val="352433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a:xfrm>
            <a:off x="771525" y="63627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A79218-4E4A-4B12-AA4D-57636FD768C2}" type="slidenum">
              <a:rPr lang="en-US" altLang="en-US"/>
              <a:pPr/>
              <a:t>‹#›</a:t>
            </a:fld>
            <a:endParaRPr lang="en-US" altLang="en-US" dirty="0"/>
          </a:p>
        </p:txBody>
      </p:sp>
    </p:spTree>
    <p:extLst>
      <p:ext uri="{BB962C8B-B14F-4D97-AF65-F5344CB8AC3E}">
        <p14:creationId xmlns:p14="http://schemas.microsoft.com/office/powerpoint/2010/main" val="354445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E1C41D-7D43-42D4-A0E0-E51127C201D9}" type="slidenum">
              <a:rPr lang="en-US" altLang="en-US"/>
              <a:pPr/>
              <a:t>‹#›</a:t>
            </a:fld>
            <a:endParaRPr lang="en-US" altLang="en-US" dirty="0"/>
          </a:p>
        </p:txBody>
      </p:sp>
    </p:spTree>
    <p:extLst>
      <p:ext uri="{BB962C8B-B14F-4D97-AF65-F5344CB8AC3E}">
        <p14:creationId xmlns:p14="http://schemas.microsoft.com/office/powerpoint/2010/main" val="54525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25488" y="63627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FD3AAB6-9890-437B-A41A-FBEFE9706E70}" type="slidenum">
              <a:rPr lang="en-US" altLang="en-US"/>
              <a:pPr/>
              <a:t>‹#›</a:t>
            </a:fld>
            <a:endParaRPr lang="en-US" altLang="en-US" dirty="0"/>
          </a:p>
        </p:txBody>
      </p:sp>
    </p:spTree>
    <p:extLst>
      <p:ext uri="{BB962C8B-B14F-4D97-AF65-F5344CB8AC3E}">
        <p14:creationId xmlns:p14="http://schemas.microsoft.com/office/powerpoint/2010/main" val="283466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95288"/>
            <a:ext cx="8229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pic>
        <p:nvPicPr>
          <p:cNvPr id="1029" name="Picture 1" descr="rebiotix-logo-footer.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75563" y="6170613"/>
            <a:ext cx="11398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hf hdr="0" ftr="0" dt="0"/>
  <p:txStyles>
    <p:titleStyle>
      <a:lvl1pPr algn="ctr" defTabSz="457200" rtl="0" eaLnBrk="0" fontAlgn="base" hangingPunct="0">
        <a:spcBef>
          <a:spcPct val="0"/>
        </a:spcBef>
        <a:spcAft>
          <a:spcPct val="0"/>
        </a:spcAft>
        <a:defRPr sz="3000" b="1" kern="1200">
          <a:solidFill>
            <a:schemeClr val="tx2"/>
          </a:solidFill>
          <a:latin typeface="+mj-lt"/>
          <a:ea typeface="MS PGothic" panose="020B0600070205080204" pitchFamily="34" charset="-128"/>
          <a:cs typeface="Geneva" charset="0"/>
        </a:defRPr>
      </a:lvl1pPr>
      <a:lvl2pPr algn="ctr" defTabSz="457200" rtl="0" eaLnBrk="0" fontAlgn="base" hangingPunct="0">
        <a:spcBef>
          <a:spcPct val="0"/>
        </a:spcBef>
        <a:spcAft>
          <a:spcPct val="0"/>
        </a:spcAft>
        <a:defRPr sz="3000">
          <a:solidFill>
            <a:schemeClr val="tx2"/>
          </a:solidFill>
          <a:latin typeface="Arial" charset="0"/>
          <a:ea typeface="MS PGothic" panose="020B0600070205080204" pitchFamily="34" charset="-128"/>
          <a:cs typeface="Geneva" charset="0"/>
        </a:defRPr>
      </a:lvl2pPr>
      <a:lvl3pPr algn="ctr" defTabSz="457200" rtl="0" eaLnBrk="0" fontAlgn="base" hangingPunct="0">
        <a:spcBef>
          <a:spcPct val="0"/>
        </a:spcBef>
        <a:spcAft>
          <a:spcPct val="0"/>
        </a:spcAft>
        <a:defRPr sz="3000">
          <a:solidFill>
            <a:schemeClr val="tx2"/>
          </a:solidFill>
          <a:latin typeface="Arial" charset="0"/>
          <a:ea typeface="MS PGothic" panose="020B0600070205080204" pitchFamily="34" charset="-128"/>
          <a:cs typeface="Geneva" charset="0"/>
        </a:defRPr>
      </a:lvl3pPr>
      <a:lvl4pPr algn="ctr" defTabSz="457200" rtl="0" eaLnBrk="0" fontAlgn="base" hangingPunct="0">
        <a:spcBef>
          <a:spcPct val="0"/>
        </a:spcBef>
        <a:spcAft>
          <a:spcPct val="0"/>
        </a:spcAft>
        <a:defRPr sz="3000">
          <a:solidFill>
            <a:schemeClr val="tx2"/>
          </a:solidFill>
          <a:latin typeface="Arial" charset="0"/>
          <a:ea typeface="MS PGothic" panose="020B0600070205080204" pitchFamily="34" charset="-128"/>
          <a:cs typeface="Geneva" charset="0"/>
        </a:defRPr>
      </a:lvl4pPr>
      <a:lvl5pPr algn="ctr" defTabSz="457200" rtl="0" eaLnBrk="0" fontAlgn="base" hangingPunct="0">
        <a:spcBef>
          <a:spcPct val="0"/>
        </a:spcBef>
        <a:spcAft>
          <a:spcPct val="0"/>
        </a:spcAft>
        <a:defRPr sz="3000">
          <a:solidFill>
            <a:schemeClr val="tx2"/>
          </a:solidFill>
          <a:latin typeface="Arial" charset="0"/>
          <a:ea typeface="MS PGothic" panose="020B0600070205080204" pitchFamily="34" charset="-128"/>
          <a:cs typeface="Geneva" charset="0"/>
        </a:defRPr>
      </a:lvl5pPr>
      <a:lvl6pPr marL="457200" algn="ctr" defTabSz="457200" rtl="0" fontAlgn="base">
        <a:spcBef>
          <a:spcPct val="0"/>
        </a:spcBef>
        <a:spcAft>
          <a:spcPct val="0"/>
        </a:spcAft>
        <a:defRPr sz="2800">
          <a:solidFill>
            <a:schemeClr val="tx2"/>
          </a:solidFill>
          <a:latin typeface="Arial" charset="0"/>
          <a:ea typeface="Geneva" charset="0"/>
          <a:cs typeface="Geneva" charset="0"/>
        </a:defRPr>
      </a:lvl6pPr>
      <a:lvl7pPr marL="914400" algn="ctr" defTabSz="457200" rtl="0" fontAlgn="base">
        <a:spcBef>
          <a:spcPct val="0"/>
        </a:spcBef>
        <a:spcAft>
          <a:spcPct val="0"/>
        </a:spcAft>
        <a:defRPr sz="2800">
          <a:solidFill>
            <a:schemeClr val="tx2"/>
          </a:solidFill>
          <a:latin typeface="Arial" charset="0"/>
          <a:ea typeface="Geneva" charset="0"/>
          <a:cs typeface="Geneva" charset="0"/>
        </a:defRPr>
      </a:lvl7pPr>
      <a:lvl8pPr marL="1371600" algn="ctr" defTabSz="457200" rtl="0" fontAlgn="base">
        <a:spcBef>
          <a:spcPct val="0"/>
        </a:spcBef>
        <a:spcAft>
          <a:spcPct val="0"/>
        </a:spcAft>
        <a:defRPr sz="2800">
          <a:solidFill>
            <a:schemeClr val="tx2"/>
          </a:solidFill>
          <a:latin typeface="Arial" charset="0"/>
          <a:ea typeface="Geneva" charset="0"/>
          <a:cs typeface="Geneva" charset="0"/>
        </a:defRPr>
      </a:lvl8pPr>
      <a:lvl9pPr marL="1828800" algn="ctr" defTabSz="457200" rtl="0" fontAlgn="base">
        <a:spcBef>
          <a:spcPct val="0"/>
        </a:spcBef>
        <a:spcAft>
          <a:spcPct val="0"/>
        </a:spcAft>
        <a:defRPr sz="2800">
          <a:solidFill>
            <a:schemeClr val="tx2"/>
          </a:solidFill>
          <a:latin typeface="Arial" charset="0"/>
          <a:ea typeface="Geneva" charset="0"/>
          <a:cs typeface="Geneva" charset="0"/>
        </a:defRPr>
      </a:lvl9pPr>
    </p:titleStyle>
    <p:bodyStyle>
      <a:lvl1pPr marL="342900" indent="-342900" algn="l" defTabSz="457200" rtl="0" eaLnBrk="0" fontAlgn="base" hangingPunct="0">
        <a:lnSpc>
          <a:spcPts val="2500"/>
        </a:lnSpc>
        <a:spcBef>
          <a:spcPts val="0"/>
        </a:spcBef>
        <a:spcAft>
          <a:spcPts val="0"/>
        </a:spcAft>
        <a:buClr>
          <a:schemeClr val="accent1"/>
        </a:buClr>
        <a:buFont typeface="Arial" pitchFamily="34" charset="0"/>
        <a:buChar char="•"/>
        <a:defRPr sz="2000" kern="1200">
          <a:solidFill>
            <a:schemeClr val="tx1"/>
          </a:solidFill>
          <a:latin typeface="+mn-lt"/>
          <a:ea typeface="MS PGothic" panose="020B0600070205080204" pitchFamily="34" charset="-128"/>
          <a:cs typeface="Geneva" charset="0"/>
        </a:defRPr>
      </a:lvl1pPr>
      <a:lvl2pPr marL="742950" indent="-285750" algn="l" defTabSz="457200" rtl="0" eaLnBrk="0" fontAlgn="base" hangingPunct="0">
        <a:lnSpc>
          <a:spcPts val="2500"/>
        </a:lnSpc>
        <a:spcBef>
          <a:spcPts val="0"/>
        </a:spcBef>
        <a:spcAft>
          <a:spcPts val="0"/>
        </a:spcAft>
        <a:buClr>
          <a:schemeClr val="tx2"/>
        </a:buClr>
        <a:buFont typeface="Arial" pitchFamily="34" charset="0"/>
        <a:buChar char="–"/>
        <a:defRPr sz="1800" kern="1200">
          <a:solidFill>
            <a:schemeClr val="tx1"/>
          </a:solidFill>
          <a:latin typeface="+mn-lt"/>
          <a:ea typeface="Geneva" charset="0"/>
          <a:cs typeface="Geneva" charset="0"/>
        </a:defRPr>
      </a:lvl2pPr>
      <a:lvl3pPr marL="1143000" indent="-228600" algn="l" defTabSz="457200" rtl="0" eaLnBrk="0" fontAlgn="base" hangingPunct="0">
        <a:lnSpc>
          <a:spcPts val="2500"/>
        </a:lnSpc>
        <a:spcBef>
          <a:spcPts val="0"/>
        </a:spcBef>
        <a:spcAft>
          <a:spcPts val="0"/>
        </a:spcAft>
        <a:buClr>
          <a:schemeClr val="accent1"/>
        </a:buClr>
        <a:buFont typeface="Arial" pitchFamily="34" charset="0"/>
        <a:buChar char="•"/>
        <a:defRPr sz="1600" kern="1200">
          <a:solidFill>
            <a:schemeClr val="tx1"/>
          </a:solidFill>
          <a:latin typeface="+mn-lt"/>
          <a:ea typeface="Geneva" charset="0"/>
          <a:cs typeface="Geneva" charset="0"/>
        </a:defRPr>
      </a:lvl3pPr>
      <a:lvl4pPr marL="1600200" indent="-228600" algn="l" defTabSz="457200" rtl="0" eaLnBrk="0" fontAlgn="base" hangingPunct="0">
        <a:lnSpc>
          <a:spcPts val="2500"/>
        </a:lnSpc>
        <a:spcBef>
          <a:spcPts val="0"/>
        </a:spcBef>
        <a:spcAft>
          <a:spcPts val="0"/>
        </a:spcAft>
        <a:buClr>
          <a:schemeClr val="tx2"/>
        </a:buClr>
        <a:buFont typeface="Arial" pitchFamily="34" charset="0"/>
        <a:buChar char="–"/>
        <a:defRPr sz="1400" kern="1200">
          <a:solidFill>
            <a:schemeClr val="tx1"/>
          </a:solidFill>
          <a:latin typeface="+mn-lt"/>
          <a:ea typeface="Geneva" charset="0"/>
          <a:cs typeface="Geneva" charset="0"/>
        </a:defRPr>
      </a:lvl4pPr>
      <a:lvl5pPr marL="2057400" indent="-228600" algn="l" defTabSz="457200" rtl="0" eaLnBrk="0" fontAlgn="base" hangingPunct="0">
        <a:lnSpc>
          <a:spcPts val="2500"/>
        </a:lnSpc>
        <a:spcBef>
          <a:spcPts val="0"/>
        </a:spcBef>
        <a:spcAft>
          <a:spcPts val="0"/>
        </a:spcAft>
        <a:buClr>
          <a:schemeClr val="accent1"/>
        </a:buClr>
        <a:buFont typeface="Arial" pitchFamily="34" charset="0"/>
        <a:buChar char="»"/>
        <a:defRPr sz="14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Rebiotix_titlebackgr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239250" cy="693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ctrTitle"/>
          </p:nvPr>
        </p:nvSpPr>
        <p:spPr>
          <a:xfrm>
            <a:off x="1746250" y="2757488"/>
            <a:ext cx="6711950" cy="900112"/>
          </a:xfrm>
        </p:spPr>
        <p:txBody>
          <a:bodyPr/>
          <a:lstStyle/>
          <a:p>
            <a:r>
              <a:rPr lang="en-US" altLang="en-US" dirty="0" smtClean="0"/>
              <a:t> </a:t>
            </a:r>
          </a:p>
        </p:txBody>
      </p:sp>
      <p:sp>
        <p:nvSpPr>
          <p:cNvPr id="25603" name="TextBox 5"/>
          <p:cNvSpPr txBox="1">
            <a:spLocks noChangeArrowheads="1"/>
          </p:cNvSpPr>
          <p:nvPr/>
        </p:nvSpPr>
        <p:spPr bwMode="auto">
          <a:xfrm>
            <a:off x="9728200" y="206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dirty="0"/>
          </a:p>
        </p:txBody>
      </p:sp>
      <p:sp>
        <p:nvSpPr>
          <p:cNvPr id="8" name="TextBox 7"/>
          <p:cNvSpPr txBox="1"/>
          <p:nvPr/>
        </p:nvSpPr>
        <p:spPr>
          <a:xfrm>
            <a:off x="0" y="2128838"/>
            <a:ext cx="9348788" cy="2005012"/>
          </a:xfrm>
          <a:prstGeom prst="rect">
            <a:avLst/>
          </a:prstGeom>
          <a:noFill/>
        </p:spPr>
        <p:txBody>
          <a:bodyPr>
            <a:spAutoFit/>
          </a:bodyPr>
          <a:lstStyle/>
          <a:p>
            <a:pPr algn="ctr">
              <a:lnSpc>
                <a:spcPts val="5040"/>
              </a:lnSpc>
              <a:defRPr/>
            </a:pPr>
            <a:r>
              <a:rPr lang="en-US" sz="3800" b="1" dirty="0">
                <a:solidFill>
                  <a:schemeClr val="bg1"/>
                </a:solidFill>
                <a:effectLst>
                  <a:outerShdw blurRad="92075" dist="76200" dir="2700000" algn="tl" rotWithShape="0">
                    <a:srgbClr val="000000">
                      <a:alpha val="33000"/>
                    </a:srgbClr>
                  </a:outerShdw>
                </a:effectLst>
                <a:ea typeface="MS PGothic" charset="0"/>
                <a:cs typeface="Arial" panose="020B0604020202020204" pitchFamily="34" charset="0"/>
              </a:rPr>
              <a:t>Harnessing the Gut Microbiome</a:t>
            </a:r>
            <a:endParaRPr lang="en-US" sz="3800" b="1" i="1" dirty="0">
              <a:solidFill>
                <a:schemeClr val="bg1"/>
              </a:solidFill>
              <a:effectLst>
                <a:outerShdw blurRad="92075" dist="76200" dir="2700000" algn="tl" rotWithShape="0">
                  <a:srgbClr val="000000">
                    <a:alpha val="33000"/>
                  </a:srgbClr>
                </a:outerShdw>
              </a:effectLst>
              <a:ea typeface="MS PGothic" charset="0"/>
              <a:cs typeface="Arial" panose="020B0604020202020204" pitchFamily="34" charset="0"/>
            </a:endParaRPr>
          </a:p>
          <a:p>
            <a:pPr algn="ctr">
              <a:lnSpc>
                <a:spcPts val="5040"/>
              </a:lnSpc>
              <a:defRPr/>
            </a:pPr>
            <a:r>
              <a:rPr lang="en-US" sz="3000" dirty="0">
                <a:solidFill>
                  <a:schemeClr val="bg1"/>
                </a:solidFill>
                <a:effectLst>
                  <a:outerShdw blurRad="92075" dist="76200" dir="2700000" algn="tl" rotWithShape="0">
                    <a:srgbClr val="000000">
                      <a:alpha val="33000"/>
                    </a:srgbClr>
                  </a:outerShdw>
                </a:effectLst>
                <a:ea typeface="MS PGothic" charset="0"/>
                <a:cs typeface="Arial" panose="020B0604020202020204" pitchFamily="34" charset="0"/>
              </a:rPr>
              <a:t>Separating the Hype from the Evidence</a:t>
            </a:r>
          </a:p>
          <a:p>
            <a:pPr algn="ctr">
              <a:lnSpc>
                <a:spcPts val="5040"/>
              </a:lnSpc>
              <a:defRPr/>
            </a:pPr>
            <a:endParaRPr lang="en-US" sz="3200" b="1" dirty="0">
              <a:solidFill>
                <a:schemeClr val="bg1"/>
              </a:solidFill>
              <a:latin typeface="Verdana"/>
              <a:ea typeface="MS PGothic" charset="0"/>
              <a:cs typeface="Verdana"/>
            </a:endParaRPr>
          </a:p>
        </p:txBody>
      </p:sp>
      <p:sp>
        <p:nvSpPr>
          <p:cNvPr id="25605" name="TextBox 2"/>
          <p:cNvSpPr txBox="1">
            <a:spLocks noChangeArrowheads="1"/>
          </p:cNvSpPr>
          <p:nvPr/>
        </p:nvSpPr>
        <p:spPr bwMode="auto">
          <a:xfrm>
            <a:off x="388938" y="4572000"/>
            <a:ext cx="2201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800" dirty="0">
                <a:solidFill>
                  <a:srgbClr val="FFFFFF"/>
                </a:solidFill>
                <a:cs typeface="Arial" pitchFamily="34" charset="0"/>
              </a:rPr>
              <a:t>Lee Jones</a:t>
            </a:r>
          </a:p>
          <a:p>
            <a:r>
              <a:rPr lang="en-US" altLang="en-US" sz="1800" dirty="0">
                <a:solidFill>
                  <a:srgbClr val="FFFFFF"/>
                </a:solidFill>
                <a:cs typeface="Arial" pitchFamily="34" charset="0"/>
              </a:rPr>
              <a:t>CEO, Rebiotix</a:t>
            </a:r>
          </a:p>
          <a:p>
            <a:r>
              <a:rPr lang="en-US" altLang="en-US" sz="1800" dirty="0">
                <a:solidFill>
                  <a:srgbClr val="FFFFFF"/>
                </a:solidFill>
                <a:cs typeface="Arial" pitchFamily="34" charset="0"/>
              </a:rPr>
              <a:t>Sept 2015</a:t>
            </a:r>
          </a:p>
          <a:p>
            <a:endParaRPr lang="en-US" altLang="en-US" sz="1800" dirty="0"/>
          </a:p>
        </p:txBody>
      </p:sp>
    </p:spTree>
  </p:cSld>
  <p:clrMapOvr>
    <a:masterClrMapping/>
  </p:clrMapOvr>
  <p:transition spd="slow" advTm="1853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dirty="0" smtClean="0"/>
              <a:t>Commercialization Strategy: rCDI</a:t>
            </a:r>
          </a:p>
        </p:txBody>
      </p:sp>
      <p:sp>
        <p:nvSpPr>
          <p:cNvPr id="3" name="Content Placeholder 2"/>
          <p:cNvSpPr>
            <a:spLocks noGrp="1"/>
          </p:cNvSpPr>
          <p:nvPr>
            <p:ph idx="1"/>
          </p:nvPr>
        </p:nvSpPr>
        <p:spPr>
          <a:xfrm>
            <a:off x="647700" y="1600200"/>
            <a:ext cx="8229600" cy="4525963"/>
          </a:xfrm>
        </p:spPr>
        <p:txBody>
          <a:bodyPr/>
          <a:lstStyle/>
          <a:p>
            <a:pPr>
              <a:buFont typeface="Arial" charset="0"/>
              <a:buChar char="•"/>
              <a:defRPr/>
            </a:pPr>
            <a:r>
              <a:rPr lang="en-US" sz="2200" b="1" dirty="0" smtClean="0">
                <a:solidFill>
                  <a:srgbClr val="000000"/>
                </a:solidFill>
                <a:cs typeface="Arial" panose="020B0604020202020204" pitchFamily="34" charset="0"/>
              </a:rPr>
              <a:t>Strategy:</a:t>
            </a:r>
            <a:r>
              <a:rPr lang="en-US" dirty="0" smtClean="0">
                <a:solidFill>
                  <a:srgbClr val="000000"/>
                </a:solidFill>
                <a:cs typeface="Arial" panose="020B0604020202020204" pitchFamily="34" charset="0"/>
              </a:rPr>
              <a:t> Comprehensive clinical trial plan to produce medical based scientific evidence (no hype)</a:t>
            </a:r>
          </a:p>
          <a:p>
            <a:pPr>
              <a:buFont typeface="Arial" charset="0"/>
              <a:buChar char="•"/>
              <a:defRPr/>
            </a:pPr>
            <a:r>
              <a:rPr lang="en-US" sz="2200" b="1" dirty="0" smtClean="0">
                <a:solidFill>
                  <a:srgbClr val="000000"/>
                </a:solidFill>
                <a:cs typeface="Arial" panose="020B0604020202020204" pitchFamily="34" charset="0"/>
              </a:rPr>
              <a:t>Product Objective</a:t>
            </a:r>
            <a:r>
              <a:rPr lang="en-US" b="1" dirty="0">
                <a:solidFill>
                  <a:srgbClr val="000000"/>
                </a:solidFill>
                <a:cs typeface="Arial" panose="020B0604020202020204" pitchFamily="34" charset="0"/>
              </a:rPr>
              <a:t>:</a:t>
            </a:r>
            <a:r>
              <a:rPr lang="en-US" dirty="0">
                <a:solidFill>
                  <a:srgbClr val="000000"/>
                </a:solidFill>
                <a:cs typeface="Arial" panose="020B0604020202020204" pitchFamily="34" charset="0"/>
              </a:rPr>
              <a:t> </a:t>
            </a:r>
            <a:r>
              <a:rPr lang="en-US" dirty="0" smtClean="0">
                <a:solidFill>
                  <a:srgbClr val="000000"/>
                </a:solidFill>
                <a:cs typeface="Arial" panose="020B0604020202020204" pitchFamily="34" charset="0"/>
              </a:rPr>
              <a:t>Standardized</a:t>
            </a:r>
            <a:r>
              <a:rPr lang="en-US" dirty="0">
                <a:solidFill>
                  <a:srgbClr val="000000"/>
                </a:solidFill>
                <a:cs typeface="Arial" panose="020B0604020202020204" pitchFamily="34" charset="0"/>
              </a:rPr>
              <a:t>, quality controlled, </a:t>
            </a:r>
            <a:r>
              <a:rPr lang="en-US" dirty="0" smtClean="0">
                <a:solidFill>
                  <a:srgbClr val="000000"/>
                </a:solidFill>
                <a:cs typeface="Arial" panose="020B0604020202020204" pitchFamily="34" charset="0"/>
              </a:rPr>
              <a:t>FDA approved product </a:t>
            </a:r>
          </a:p>
          <a:p>
            <a:pPr>
              <a:buFont typeface="Arial" charset="0"/>
              <a:buChar char="•"/>
              <a:defRPr/>
            </a:pPr>
            <a:r>
              <a:rPr lang="en-US" sz="2200" b="1" dirty="0" smtClean="0">
                <a:solidFill>
                  <a:srgbClr val="000000"/>
                </a:solidFill>
                <a:cs typeface="Arial" panose="020B0604020202020204" pitchFamily="34" charset="0"/>
              </a:rPr>
              <a:t>Lead Product</a:t>
            </a:r>
            <a:r>
              <a:rPr lang="en-US" dirty="0" smtClean="0">
                <a:solidFill>
                  <a:srgbClr val="000000"/>
                </a:solidFill>
                <a:cs typeface="Arial" panose="020B0604020202020204" pitchFamily="34" charset="0"/>
              </a:rPr>
              <a:t>: RBX2660</a:t>
            </a:r>
          </a:p>
          <a:p>
            <a:pPr lvl="1">
              <a:buFont typeface="Arial" charset="0"/>
              <a:buChar char="–"/>
              <a:defRPr/>
            </a:pPr>
            <a:r>
              <a:rPr lang="en-US" dirty="0" smtClean="0">
                <a:solidFill>
                  <a:srgbClr val="000000"/>
                </a:solidFill>
                <a:cs typeface="Arial" panose="020B0604020202020204" pitchFamily="34" charset="0"/>
              </a:rPr>
              <a:t>Full spectrum microbial composition</a:t>
            </a:r>
          </a:p>
          <a:p>
            <a:pPr lvl="1">
              <a:buFont typeface="Arial" charset="0"/>
              <a:buChar char="–"/>
              <a:defRPr/>
            </a:pPr>
            <a:r>
              <a:rPr lang="en-US" dirty="0" smtClean="0">
                <a:solidFill>
                  <a:srgbClr val="000000"/>
                </a:solidFill>
                <a:cs typeface="Arial" panose="020B0604020202020204" pitchFamily="34" charset="0"/>
              </a:rPr>
              <a:t>Cryopreserved</a:t>
            </a:r>
          </a:p>
          <a:p>
            <a:pPr lvl="1">
              <a:buFont typeface="Arial" charset="0"/>
              <a:buChar char="–"/>
              <a:defRPr/>
            </a:pPr>
            <a:r>
              <a:rPr lang="en-US" dirty="0" smtClean="0">
                <a:solidFill>
                  <a:srgbClr val="000000"/>
                </a:solidFill>
                <a:cs typeface="Arial" panose="020B0604020202020204" pitchFamily="34" charset="0"/>
              </a:rPr>
              <a:t>Enhanced donor screening</a:t>
            </a:r>
          </a:p>
          <a:p>
            <a:pPr lvl="1">
              <a:buFont typeface="Arial" charset="0"/>
              <a:buChar char="–"/>
              <a:defRPr/>
            </a:pPr>
            <a:r>
              <a:rPr lang="en-US" dirty="0" smtClean="0">
                <a:solidFill>
                  <a:srgbClr val="000000"/>
                </a:solidFill>
                <a:cs typeface="Arial" panose="020B0604020202020204" pitchFamily="34" charset="0"/>
              </a:rPr>
              <a:t>Simple off-the-shelf enema delivery system</a:t>
            </a:r>
          </a:p>
          <a:p>
            <a:pPr lvl="1">
              <a:buFont typeface="Arial" charset="0"/>
              <a:buChar char="–"/>
              <a:defRPr/>
            </a:pPr>
            <a:r>
              <a:rPr lang="en-US" dirty="0" smtClean="0">
                <a:solidFill>
                  <a:srgbClr val="000000"/>
                </a:solidFill>
                <a:cs typeface="Arial" panose="020B0604020202020204" pitchFamily="34" charset="0"/>
              </a:rPr>
              <a:t>No anesthesia or bowel prep*</a:t>
            </a:r>
          </a:p>
          <a:p>
            <a:pPr marL="457200" lvl="1" indent="0">
              <a:buFont typeface="Arial" charset="0"/>
              <a:buNone/>
              <a:defRPr/>
            </a:pPr>
            <a:endParaRPr lang="en-US" dirty="0"/>
          </a:p>
          <a:p>
            <a:pPr>
              <a:buFont typeface="Arial" charset="0"/>
              <a:buChar char="•"/>
              <a:defRPr/>
            </a:pPr>
            <a:endParaRPr lang="en-US" dirty="0"/>
          </a:p>
        </p:txBody>
      </p:sp>
      <p:sp>
        <p:nvSpPr>
          <p:cNvPr id="34819"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3F4456F-92A8-431A-8B69-3EB44B04B7B8}" type="slidenum">
              <a:rPr lang="en-US" altLang="en-US" sz="1800"/>
              <a:pPr/>
              <a:t>10</a:t>
            </a:fld>
            <a:endParaRPr lang="en-US" altLang="en-US" sz="1800" dirty="0"/>
          </a:p>
        </p:txBody>
      </p:sp>
      <p:sp>
        <p:nvSpPr>
          <p:cNvPr id="34820" name="TextBox 3"/>
          <p:cNvSpPr txBox="1">
            <a:spLocks noChangeArrowheads="1"/>
          </p:cNvSpPr>
          <p:nvPr/>
        </p:nvSpPr>
        <p:spPr bwMode="auto">
          <a:xfrm>
            <a:off x="1033463" y="6427788"/>
            <a:ext cx="5756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100" dirty="0">
                <a:solidFill>
                  <a:srgbClr val="000000"/>
                </a:solidFill>
                <a:latin typeface="+mj-lt"/>
              </a:rPr>
              <a:t>*Currently only product under IND investigation in US without bowel prep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87400" y="468313"/>
            <a:ext cx="7878763" cy="1143000"/>
          </a:xfrm>
        </p:spPr>
        <p:txBody>
          <a:bodyPr/>
          <a:lstStyle/>
          <a:p>
            <a:r>
              <a:rPr lang="en-US" altLang="en-US" dirty="0" smtClean="0"/>
              <a:t>Clinical Trial Strategy: Recurrent </a:t>
            </a:r>
            <a:r>
              <a:rPr lang="en-US" altLang="en-US" i="1" dirty="0" smtClean="0"/>
              <a:t>C diff</a:t>
            </a:r>
          </a:p>
        </p:txBody>
      </p:sp>
      <p:graphicFrame>
        <p:nvGraphicFramePr>
          <p:cNvPr id="7" name="Diagram 6"/>
          <p:cNvGraphicFramePr/>
          <p:nvPr>
            <p:extLst>
              <p:ext uri="{D42A27DB-BD31-4B8C-83A1-F6EECF244321}">
                <p14:modId xmlns:p14="http://schemas.microsoft.com/office/powerpoint/2010/main" val="3375510910"/>
              </p:ext>
            </p:extLst>
          </p:nvPr>
        </p:nvGraphicFramePr>
        <p:xfrm>
          <a:off x="283883" y="1611474"/>
          <a:ext cx="8860118" cy="413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8F54B92-51BD-4D47-AA8F-AA88432FF234}" type="slidenum">
              <a:rPr lang="en-US" altLang="en-US" sz="1800"/>
              <a:pPr/>
              <a:t>11</a:t>
            </a:fld>
            <a:endParaRPr lang="en-US" alt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dirty="0" smtClean="0"/>
              <a:t>2012 Beliefs: </a:t>
            </a:r>
            <a:br>
              <a:rPr lang="en-US" altLang="en-US" dirty="0" smtClean="0"/>
            </a:br>
            <a:r>
              <a:rPr lang="en-US" altLang="en-US" dirty="0" smtClean="0"/>
              <a:t>The Good, The Bad, and The Ugly</a:t>
            </a:r>
          </a:p>
        </p:txBody>
      </p:sp>
      <p:sp>
        <p:nvSpPr>
          <p:cNvPr id="3" name="Content Placeholder 2"/>
          <p:cNvSpPr>
            <a:spLocks noGrp="1"/>
          </p:cNvSpPr>
          <p:nvPr>
            <p:ph idx="1"/>
          </p:nvPr>
        </p:nvSpPr>
        <p:spPr>
          <a:xfrm>
            <a:off x="457200" y="1779588"/>
            <a:ext cx="8229600" cy="4525962"/>
          </a:xfrm>
        </p:spPr>
        <p:txBody>
          <a:bodyPr>
            <a:normAutofit/>
          </a:bodyPr>
          <a:lstStyle/>
          <a:p>
            <a:pPr>
              <a:lnSpc>
                <a:spcPct val="100000"/>
              </a:lnSpc>
            </a:pPr>
            <a:r>
              <a:rPr lang="en-US" altLang="en-US" sz="2400" dirty="0" smtClean="0">
                <a:solidFill>
                  <a:srgbClr val="000000"/>
                </a:solidFill>
              </a:rPr>
              <a:t>Nearly 100% cure with one treatment</a:t>
            </a:r>
          </a:p>
          <a:p>
            <a:pPr>
              <a:lnSpc>
                <a:spcPct val="100000"/>
              </a:lnSpc>
            </a:pPr>
            <a:r>
              <a:rPr lang="en-US" altLang="en-US" sz="2400" dirty="0" smtClean="0">
                <a:solidFill>
                  <a:srgbClr val="000000"/>
                </a:solidFill>
              </a:rPr>
              <a:t>Wouldn’t work if diarrhea wasn’t controlled by antibiotics before transplant</a:t>
            </a:r>
          </a:p>
          <a:p>
            <a:pPr>
              <a:lnSpc>
                <a:spcPct val="100000"/>
              </a:lnSpc>
            </a:pPr>
            <a:r>
              <a:rPr lang="en-US" altLang="en-US" sz="2400" dirty="0" smtClean="0">
                <a:solidFill>
                  <a:srgbClr val="000000"/>
                </a:solidFill>
              </a:rPr>
              <a:t>Need colonoscopy bowel prep regardless of method of delivery</a:t>
            </a:r>
          </a:p>
          <a:p>
            <a:pPr>
              <a:lnSpc>
                <a:spcPct val="100000"/>
              </a:lnSpc>
            </a:pPr>
            <a:r>
              <a:rPr lang="en-US" altLang="en-US" sz="2400" dirty="0" smtClean="0">
                <a:solidFill>
                  <a:srgbClr val="000000"/>
                </a:solidFill>
              </a:rPr>
              <a:t>Donor key to patient success</a:t>
            </a:r>
          </a:p>
          <a:p>
            <a:pPr>
              <a:lnSpc>
                <a:spcPct val="100000"/>
              </a:lnSpc>
            </a:pPr>
            <a:r>
              <a:rPr lang="en-US" altLang="en-US" sz="2400" dirty="0" smtClean="0">
                <a:solidFill>
                  <a:srgbClr val="000000"/>
                </a:solidFill>
              </a:rPr>
              <a:t>If failure with one donor; second treatment needed different donor </a:t>
            </a:r>
          </a:p>
          <a:p>
            <a:pPr>
              <a:lnSpc>
                <a:spcPct val="100000"/>
              </a:lnSpc>
            </a:pPr>
            <a:r>
              <a:rPr lang="en-US" altLang="en-US" sz="2400" dirty="0" smtClean="0">
                <a:solidFill>
                  <a:srgbClr val="000000"/>
                </a:solidFill>
              </a:rPr>
              <a:t>Best donors were related to the patient</a:t>
            </a:r>
          </a:p>
          <a:p>
            <a:pPr>
              <a:lnSpc>
                <a:spcPct val="100000"/>
              </a:lnSpc>
            </a:pPr>
            <a:r>
              <a:rPr lang="en-US" altLang="en-US" sz="2400" dirty="0" smtClean="0">
                <a:solidFill>
                  <a:srgbClr val="000000"/>
                </a:solidFill>
              </a:rPr>
              <a:t>100% safe - no adverse events</a:t>
            </a:r>
          </a:p>
          <a:p>
            <a:pPr>
              <a:buFont typeface="Arial" pitchFamily="34" charset="0"/>
              <a:buNone/>
            </a:pPr>
            <a:endParaRPr lang="en-US" altLang="en-US" sz="3000" dirty="0" smtClean="0">
              <a:solidFill>
                <a:srgbClr val="595959"/>
              </a:solidFill>
              <a:cs typeface="Arial" pitchFamily="34" charset="0"/>
            </a:endParaRPr>
          </a:p>
        </p:txBody>
      </p:sp>
      <p:sp>
        <p:nvSpPr>
          <p:cNvPr id="3686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37BA2A0-3CE0-48F6-91F8-69A525CAE940}" type="slidenum">
              <a:rPr lang="en-US" altLang="en-US" sz="1800"/>
              <a:pPr/>
              <a:t>12</a:t>
            </a:fld>
            <a:endParaRPr lang="en-US" alt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dirty="0" smtClean="0"/>
              <a:t>PUNCH</a:t>
            </a:r>
            <a:r>
              <a:rPr lang="en-US" altLang="en-US" sz="2800" baseline="30000" dirty="0"/>
              <a:t>™</a:t>
            </a:r>
            <a:r>
              <a:rPr lang="en-US" altLang="en-US" sz="2800" dirty="0"/>
              <a:t> </a:t>
            </a:r>
            <a:r>
              <a:rPr lang="en-US" altLang="en-US" dirty="0" smtClean="0"/>
              <a:t>CD: Study Design</a:t>
            </a:r>
          </a:p>
        </p:txBody>
      </p:sp>
      <p:sp>
        <p:nvSpPr>
          <p:cNvPr id="2" name="Content Placeholder 1"/>
          <p:cNvSpPr>
            <a:spLocks noGrp="1"/>
          </p:cNvSpPr>
          <p:nvPr>
            <p:ph idx="1"/>
          </p:nvPr>
        </p:nvSpPr>
        <p:spPr/>
        <p:txBody>
          <a:bodyPr/>
          <a:lstStyle/>
          <a:p>
            <a:r>
              <a:rPr lang="en-US" sz="2400" dirty="0" smtClean="0"/>
              <a:t>Safety – primary concern of FDA</a:t>
            </a:r>
          </a:p>
          <a:p>
            <a:r>
              <a:rPr lang="en-US" sz="2400" dirty="0" smtClean="0"/>
              <a:t>Restricted </a:t>
            </a:r>
            <a:r>
              <a:rPr lang="en-US" sz="2400" dirty="0"/>
              <a:t>i</a:t>
            </a:r>
            <a:r>
              <a:rPr lang="en-US" sz="2400" dirty="0" smtClean="0"/>
              <a:t>nclusion criteria parameters</a:t>
            </a:r>
          </a:p>
          <a:p>
            <a:pPr lvl="1"/>
            <a:r>
              <a:rPr lang="en-US" sz="2000" dirty="0"/>
              <a:t>at least two recurrences of </a:t>
            </a:r>
            <a:r>
              <a:rPr lang="en-US" sz="2000" dirty="0" smtClean="0"/>
              <a:t>CDI </a:t>
            </a:r>
            <a:r>
              <a:rPr lang="en-US" sz="2000" dirty="0"/>
              <a:t>after a primary episode </a:t>
            </a:r>
            <a:endParaRPr lang="en-US" sz="2000" dirty="0" smtClean="0"/>
          </a:p>
          <a:p>
            <a:pPr lvl="1"/>
            <a:r>
              <a:rPr lang="en-US" sz="2000" dirty="0"/>
              <a:t>and have completed at least two rounds of standard-of-care oral antibiotic therapy </a:t>
            </a:r>
            <a:endParaRPr lang="en-US" dirty="0" smtClean="0"/>
          </a:p>
          <a:p>
            <a:pPr marL="1314450" lvl="3" indent="0">
              <a:buNone/>
            </a:pPr>
            <a:endParaRPr lang="en-US" sz="2400" b="1" dirty="0" smtClean="0"/>
          </a:p>
          <a:p>
            <a:pPr marL="1314450" lvl="3" indent="0">
              <a:buNone/>
            </a:pPr>
            <a:r>
              <a:rPr lang="en-US" sz="2400" b="1" dirty="0" smtClean="0"/>
              <a:t>OR</a:t>
            </a:r>
          </a:p>
          <a:p>
            <a:pPr marL="1314450" lvl="3" indent="0">
              <a:buNone/>
            </a:pPr>
            <a:endParaRPr lang="en-US" sz="800" b="1" dirty="0" smtClean="0"/>
          </a:p>
          <a:p>
            <a:pPr lvl="1"/>
            <a:r>
              <a:rPr lang="en-US" sz="2000" dirty="0" smtClean="0"/>
              <a:t>have </a:t>
            </a:r>
            <a:r>
              <a:rPr lang="en-US" sz="2000" dirty="0"/>
              <a:t>had at least two episodes of severe </a:t>
            </a:r>
            <a:r>
              <a:rPr lang="en-US" sz="2000" dirty="0" smtClean="0"/>
              <a:t>CDI </a:t>
            </a:r>
            <a:r>
              <a:rPr lang="en-US" sz="2000" dirty="0"/>
              <a:t>resulting in hospitalization prior to </a:t>
            </a:r>
            <a:r>
              <a:rPr lang="en-US" sz="2000" dirty="0" smtClean="0"/>
              <a:t>enrollment</a:t>
            </a:r>
          </a:p>
          <a:p>
            <a:endParaRPr lang="en-US" dirty="0"/>
          </a:p>
        </p:txBody>
      </p:sp>
      <p:sp>
        <p:nvSpPr>
          <p:cNvPr id="3789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B6FBB09-58E6-4E64-A9EB-728D48D7C988}" type="slidenum">
              <a:rPr lang="en-US" altLang="en-US" sz="1800"/>
              <a:pPr/>
              <a:t>13</a:t>
            </a:fld>
            <a:endParaRPr lang="en-US" alt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PUNCH</a:t>
            </a:r>
            <a:r>
              <a:rPr lang="en-US" altLang="en-US" sz="2800" baseline="30000" dirty="0"/>
              <a:t>™</a:t>
            </a:r>
            <a:r>
              <a:rPr lang="en-US" altLang="en-US" sz="2800" dirty="0"/>
              <a:t> </a:t>
            </a:r>
            <a:r>
              <a:rPr lang="en-US" dirty="0" smtClean="0"/>
              <a:t>CD: Baseline Characteristics</a:t>
            </a:r>
            <a:endParaRPr lang="en-US" dirty="0"/>
          </a:p>
        </p:txBody>
      </p:sp>
      <p:sp>
        <p:nvSpPr>
          <p:cNvPr id="12" name="Content Placeholder 11"/>
          <p:cNvSpPr>
            <a:spLocks noGrp="1"/>
          </p:cNvSpPr>
          <p:nvPr>
            <p:ph sz="half" idx="2"/>
          </p:nvPr>
        </p:nvSpPr>
        <p:spPr/>
        <p:txBody>
          <a:bodyPr/>
          <a:lstStyle/>
          <a:p>
            <a:pPr>
              <a:lnSpc>
                <a:spcPct val="100000"/>
              </a:lnSpc>
            </a:pPr>
            <a:r>
              <a:rPr lang="en-US" sz="2200" dirty="0">
                <a:latin typeface="Arial" pitchFamily="34" charset="0"/>
                <a:cs typeface="Arial" pitchFamily="34" charset="0"/>
              </a:rPr>
              <a:t>Failed </a:t>
            </a:r>
            <a:r>
              <a:rPr lang="en-US" sz="2200" dirty="0" smtClean="0">
                <a:latin typeface="Arial" pitchFamily="34" charset="0"/>
                <a:cs typeface="Arial" pitchFamily="34" charset="0"/>
              </a:rPr>
              <a:t>antibiotics</a:t>
            </a:r>
          </a:p>
          <a:p>
            <a:pPr lvl="1">
              <a:lnSpc>
                <a:spcPct val="100000"/>
              </a:lnSpc>
            </a:pPr>
            <a:r>
              <a:rPr lang="en-US" sz="2000" dirty="0" smtClean="0">
                <a:latin typeface="Arial" pitchFamily="34" charset="0"/>
                <a:cs typeface="Arial" pitchFamily="34" charset="0"/>
              </a:rPr>
              <a:t>Metronidazole</a:t>
            </a:r>
            <a:r>
              <a:rPr lang="en-US" sz="2000" dirty="0">
                <a:latin typeface="Arial" pitchFamily="34" charset="0"/>
                <a:cs typeface="Arial" pitchFamily="34" charset="0"/>
              </a:rPr>
              <a:t>, Vancomycin, Fidaxomicin; including Vancomycin and Fidaxomicin tapers</a:t>
            </a:r>
          </a:p>
          <a:p>
            <a:pPr>
              <a:lnSpc>
                <a:spcPct val="100000"/>
              </a:lnSpc>
            </a:pPr>
            <a:r>
              <a:rPr lang="en-US" sz="2200" dirty="0" smtClean="0">
                <a:latin typeface="Arial" pitchFamily="34" charset="0"/>
                <a:cs typeface="Arial" pitchFamily="34" charset="0"/>
              </a:rPr>
              <a:t>Patients were </a:t>
            </a:r>
            <a:r>
              <a:rPr lang="en-US" sz="2200" dirty="0">
                <a:latin typeface="Arial" pitchFamily="34" charset="0"/>
                <a:cs typeface="Arial" pitchFamily="34" charset="0"/>
              </a:rPr>
              <a:t>at high risk for </a:t>
            </a:r>
            <a:r>
              <a:rPr lang="en-US" sz="2200" dirty="0" smtClean="0">
                <a:latin typeface="Arial" pitchFamily="34" charset="0"/>
                <a:cs typeface="Arial" pitchFamily="34" charset="0"/>
              </a:rPr>
              <a:t>recurrence </a:t>
            </a:r>
            <a:r>
              <a:rPr lang="en-US" sz="2200" dirty="0">
                <a:latin typeface="Arial" pitchFamily="34" charset="0"/>
                <a:cs typeface="Arial" pitchFamily="34" charset="0"/>
              </a:rPr>
              <a:t>and generally very ill at </a:t>
            </a:r>
            <a:r>
              <a:rPr lang="en-US" sz="2200" dirty="0" smtClean="0">
                <a:latin typeface="Arial" pitchFamily="34" charset="0"/>
                <a:cs typeface="Arial" pitchFamily="34" charset="0"/>
              </a:rPr>
              <a:t>enrollment</a:t>
            </a:r>
          </a:p>
          <a:p>
            <a:pPr>
              <a:lnSpc>
                <a:spcPct val="100000"/>
              </a:lnSpc>
            </a:pPr>
            <a:r>
              <a:rPr lang="en-US" sz="2200" dirty="0">
                <a:latin typeface="Arial" pitchFamily="34" charset="0"/>
                <a:cs typeface="Arial" pitchFamily="34" charset="0"/>
              </a:rPr>
              <a:t>Patients typically had one or more comorbidities</a:t>
            </a:r>
          </a:p>
          <a:p>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1"/>
          </p:nvPr>
        </p:nvSpPr>
        <p:spPr/>
        <p:txBody>
          <a:bodyPr/>
          <a:lstStyle/>
          <a:p>
            <a:fld id="{04626127-7981-4295-9997-C23AE270B7AE}" type="slidenum">
              <a:rPr lang="en-US" altLang="en-US" smtClean="0"/>
              <a:pPr/>
              <a:t>14</a:t>
            </a:fld>
            <a:endParaRPr lang="en-US" altLang="en-US" dirty="0"/>
          </a:p>
        </p:txBody>
      </p:sp>
      <p:pic>
        <p:nvPicPr>
          <p:cNvPr id="17" name="Picture 16" descr="base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39" y="1674896"/>
            <a:ext cx="3828922" cy="4081776"/>
          </a:xfrm>
          <a:prstGeom prst="rect">
            <a:avLst/>
          </a:prstGeom>
        </p:spPr>
      </p:pic>
    </p:spTree>
    <p:extLst>
      <p:ext uri="{BB962C8B-B14F-4D97-AF65-F5344CB8AC3E}">
        <p14:creationId xmlns:p14="http://schemas.microsoft.com/office/powerpoint/2010/main" val="2093718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028700" y="461963"/>
            <a:ext cx="7945438" cy="739775"/>
          </a:xfrm>
        </p:spPr>
        <p:txBody>
          <a:bodyPr/>
          <a:lstStyle/>
          <a:p>
            <a:r>
              <a:rPr lang="en-US" altLang="en-US" sz="3200" dirty="0" smtClean="0"/>
              <a:t>PUNCH</a:t>
            </a:r>
            <a:r>
              <a:rPr lang="en-US" altLang="en-US" sz="3200" baseline="30000" dirty="0" smtClean="0"/>
              <a:t>™</a:t>
            </a:r>
            <a:r>
              <a:rPr lang="en-US" altLang="en-US" sz="3200" dirty="0" smtClean="0"/>
              <a:t> CD Open Label Safety Trial*</a:t>
            </a:r>
          </a:p>
        </p:txBody>
      </p:sp>
      <p:sp>
        <p:nvSpPr>
          <p:cNvPr id="38914"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F6F1D81-503B-4332-BE22-167254C5CC20}" type="slidenum">
              <a:rPr lang="en-US" altLang="en-US" sz="1800"/>
              <a:pPr/>
              <a:t>15</a:t>
            </a:fld>
            <a:endParaRPr lang="en-US" altLang="en-US" sz="1800" dirty="0"/>
          </a:p>
        </p:txBody>
      </p:sp>
      <p:sp>
        <p:nvSpPr>
          <p:cNvPr id="6" name="TextBox 5"/>
          <p:cNvSpPr txBox="1"/>
          <p:nvPr/>
        </p:nvSpPr>
        <p:spPr>
          <a:xfrm>
            <a:off x="1091045" y="6458943"/>
            <a:ext cx="1870687" cy="261610"/>
          </a:xfrm>
          <a:prstGeom prst="rect">
            <a:avLst/>
          </a:prstGeom>
          <a:noFill/>
        </p:spPr>
        <p:txBody>
          <a:bodyPr wrap="none" rtlCol="0">
            <a:spAutoFit/>
          </a:bodyPr>
          <a:lstStyle/>
          <a:p>
            <a:r>
              <a:rPr lang="en-US" sz="1100" dirty="0" smtClean="0"/>
              <a:t>*not an intent to treat study</a:t>
            </a:r>
            <a:endParaRPr lang="en-US" sz="1100" dirty="0"/>
          </a:p>
        </p:txBody>
      </p:sp>
      <p:pic>
        <p:nvPicPr>
          <p:cNvPr id="9" name="Content Placeholder 8" descr="PUNCH CD Study DesignREV1_26AUG15.png"/>
          <p:cNvPicPr>
            <a:picLocks noGrp="1" noChangeAspect="1"/>
          </p:cNvPicPr>
          <p:nvPr>
            <p:ph idx="1"/>
          </p:nvPr>
        </p:nvPicPr>
        <p:blipFill>
          <a:blip r:embed="rId2">
            <a:extLst>
              <a:ext uri="{28A0092B-C50C-407E-A947-70E740481C1C}">
                <a14:useLocalDpi xmlns:a14="http://schemas.microsoft.com/office/drawing/2010/main" val="0"/>
              </a:ext>
            </a:extLst>
          </a:blip>
          <a:srcRect t="1926" b="1926"/>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PUNCH</a:t>
            </a:r>
            <a:r>
              <a:rPr lang="en-US" altLang="en-US" baseline="30000" dirty="0"/>
              <a:t>™</a:t>
            </a:r>
            <a:r>
              <a:rPr lang="en-US" altLang="en-US" dirty="0"/>
              <a:t> CD: Safety Assessment Methods</a:t>
            </a:r>
            <a:endParaRPr lang="en-US" dirty="0"/>
          </a:p>
        </p:txBody>
      </p:sp>
      <p:sp>
        <p:nvSpPr>
          <p:cNvPr id="3" name="Content Placeholder 2"/>
          <p:cNvSpPr>
            <a:spLocks noGrp="1"/>
          </p:cNvSpPr>
          <p:nvPr>
            <p:ph idx="1"/>
          </p:nvPr>
        </p:nvSpPr>
        <p:spPr/>
        <p:txBody>
          <a:bodyPr/>
          <a:lstStyle/>
          <a:p>
            <a:pPr>
              <a:lnSpc>
                <a:spcPct val="100000"/>
              </a:lnSpc>
              <a:buFont typeface="Arial" charset="0"/>
              <a:buChar char="•"/>
              <a:defRPr/>
            </a:pPr>
            <a:r>
              <a:rPr lang="en-US" altLang="en-US" dirty="0">
                <a:ea typeface="ＭＳ Ｐゴシック" panose="020B0600070205080204" pitchFamily="34" charset="-128"/>
                <a:cs typeface="Arial" panose="020B0604020202020204" pitchFamily="34" charset="0"/>
              </a:rPr>
              <a:t>AEs </a:t>
            </a:r>
            <a:r>
              <a:rPr lang="en-US" altLang="en-US" b="1" dirty="0">
                <a:ea typeface="ＭＳ Ｐゴシック" panose="020B0600070205080204" pitchFamily="34" charset="-128"/>
                <a:cs typeface="Arial" panose="020B0604020202020204" pitchFamily="34" charset="0"/>
              </a:rPr>
              <a:t>solicited</a:t>
            </a:r>
            <a:r>
              <a:rPr lang="en-US" altLang="en-US" dirty="0">
                <a:ea typeface="ＭＳ Ｐゴシック" panose="020B0600070205080204" pitchFamily="34" charset="-128"/>
                <a:cs typeface="Arial" panose="020B0604020202020204" pitchFamily="34" charset="0"/>
              </a:rPr>
              <a:t> during 6-month follow-up after each dose of RBX2660</a:t>
            </a:r>
          </a:p>
          <a:p>
            <a:pPr lvl="1">
              <a:lnSpc>
                <a:spcPct val="100000"/>
              </a:lnSpc>
              <a:buFont typeface="Arial" charset="0"/>
              <a:buChar char="–"/>
              <a:defRPr/>
            </a:pPr>
            <a:r>
              <a:rPr lang="en-US" altLang="en-US" dirty="0">
                <a:ea typeface="Geneva" pitchFamily="-84" charset="0"/>
                <a:cs typeface="Arial" panose="020B0604020202020204" pitchFamily="34" charset="0"/>
              </a:rPr>
              <a:t>First 7 days: study diary documenting 11 pre-specified types of AEs</a:t>
            </a:r>
          </a:p>
          <a:p>
            <a:pPr lvl="1">
              <a:lnSpc>
                <a:spcPct val="100000"/>
              </a:lnSpc>
              <a:buFont typeface="Arial" charset="0"/>
              <a:buChar char="–"/>
              <a:defRPr/>
            </a:pPr>
            <a:r>
              <a:rPr lang="en-US" altLang="en-US" dirty="0">
                <a:ea typeface="Geneva" pitchFamily="-84" charset="0"/>
                <a:cs typeface="Arial" panose="020B0604020202020204" pitchFamily="34" charset="0"/>
              </a:rPr>
              <a:t>Patients asked about AEs during all encounters:</a:t>
            </a:r>
          </a:p>
          <a:p>
            <a:pPr lvl="2">
              <a:lnSpc>
                <a:spcPct val="100000"/>
              </a:lnSpc>
              <a:buFont typeface="Arial" charset="0"/>
              <a:buChar char="•"/>
              <a:defRPr/>
            </a:pPr>
            <a:r>
              <a:rPr lang="en-US" altLang="en-US" dirty="0">
                <a:ea typeface="Geneva" pitchFamily="-84" charset="0"/>
                <a:cs typeface="Arial" panose="020B0604020202020204" pitchFamily="34" charset="0"/>
              </a:rPr>
              <a:t>Office visits: 7,30 and 60 days  </a:t>
            </a:r>
          </a:p>
          <a:p>
            <a:pPr lvl="2">
              <a:lnSpc>
                <a:spcPct val="100000"/>
              </a:lnSpc>
              <a:buFont typeface="Arial" charset="0"/>
              <a:buChar char="•"/>
              <a:defRPr/>
            </a:pPr>
            <a:r>
              <a:rPr lang="en-US" altLang="en-US" dirty="0">
                <a:ea typeface="Geneva" pitchFamily="-84" charset="0"/>
                <a:cs typeface="Arial" panose="020B0604020202020204" pitchFamily="34" charset="0"/>
              </a:rPr>
              <a:t>Calls: weekly through 8 weeks; at 3 and 6 months </a:t>
            </a:r>
          </a:p>
          <a:p>
            <a:pPr marL="914400" lvl="2" indent="0">
              <a:lnSpc>
                <a:spcPct val="70000"/>
              </a:lnSpc>
              <a:buFont typeface="Arial" charset="0"/>
              <a:buNone/>
              <a:defRPr/>
            </a:pPr>
            <a:endParaRPr lang="en-US" altLang="en-US" dirty="0">
              <a:ea typeface="Geneva" pitchFamily="-84" charset="0"/>
              <a:cs typeface="Arial" panose="020B0604020202020204" pitchFamily="34" charset="0"/>
            </a:endParaRPr>
          </a:p>
          <a:p>
            <a:pPr>
              <a:lnSpc>
                <a:spcPct val="100000"/>
              </a:lnSpc>
              <a:buFont typeface="Arial" charset="0"/>
              <a:buChar char="•"/>
              <a:defRPr/>
            </a:pPr>
            <a:r>
              <a:rPr lang="en-US" altLang="en-US" dirty="0">
                <a:cs typeface="Arial" panose="020B0604020202020204" pitchFamily="34" charset="0"/>
              </a:rPr>
              <a:t>Investigator and study medical monitor evaluated AEs for:</a:t>
            </a:r>
          </a:p>
          <a:p>
            <a:pPr lvl="1">
              <a:lnSpc>
                <a:spcPct val="100000"/>
              </a:lnSpc>
              <a:buFont typeface="Arial" charset="0"/>
              <a:buChar char="–"/>
              <a:defRPr/>
            </a:pPr>
            <a:r>
              <a:rPr lang="en-US" altLang="en-US" dirty="0">
                <a:ea typeface="Geneva" pitchFamily="125" charset="-128"/>
                <a:cs typeface="Arial" panose="020B0604020202020204" pitchFamily="34" charset="0"/>
              </a:rPr>
              <a:t>Seriousness</a:t>
            </a:r>
          </a:p>
          <a:p>
            <a:pPr lvl="1">
              <a:lnSpc>
                <a:spcPct val="100000"/>
              </a:lnSpc>
              <a:buFont typeface="Arial" charset="0"/>
              <a:buChar char="–"/>
              <a:defRPr/>
            </a:pPr>
            <a:r>
              <a:rPr lang="en-US" altLang="en-US" dirty="0">
                <a:ea typeface="Geneva" pitchFamily="125" charset="-128"/>
                <a:cs typeface="Arial" panose="020B0604020202020204" pitchFamily="34" charset="0"/>
              </a:rPr>
              <a:t>Severity</a:t>
            </a:r>
          </a:p>
          <a:p>
            <a:pPr lvl="1">
              <a:lnSpc>
                <a:spcPct val="100000"/>
              </a:lnSpc>
              <a:buFont typeface="Arial" charset="0"/>
              <a:buChar char="–"/>
              <a:defRPr/>
            </a:pPr>
            <a:r>
              <a:rPr lang="en-US" altLang="en-US" dirty="0">
                <a:ea typeface="Geneva" pitchFamily="125" charset="-128"/>
                <a:cs typeface="Arial" panose="020B0604020202020204" pitchFamily="34" charset="0"/>
              </a:rPr>
              <a:t>Causality/relatedness to:</a:t>
            </a:r>
          </a:p>
          <a:p>
            <a:pPr lvl="2">
              <a:lnSpc>
                <a:spcPct val="100000"/>
              </a:lnSpc>
              <a:buFont typeface="Arial" charset="0"/>
              <a:buChar char="•"/>
              <a:defRPr/>
            </a:pPr>
            <a:r>
              <a:rPr lang="en-US" altLang="en-US" dirty="0">
                <a:ea typeface="Geneva" pitchFamily="125" charset="-128"/>
                <a:cs typeface="Arial" panose="020B0604020202020204" pitchFamily="34" charset="0"/>
              </a:rPr>
              <a:t>RBX2660</a:t>
            </a:r>
          </a:p>
          <a:p>
            <a:pPr lvl="2">
              <a:lnSpc>
                <a:spcPct val="100000"/>
              </a:lnSpc>
              <a:buFont typeface="Arial" charset="0"/>
              <a:buChar char="•"/>
              <a:defRPr/>
            </a:pPr>
            <a:r>
              <a:rPr lang="en-US" altLang="en-US" dirty="0">
                <a:ea typeface="Geneva" pitchFamily="125" charset="-128"/>
                <a:cs typeface="Arial" panose="020B0604020202020204" pitchFamily="34" charset="0"/>
              </a:rPr>
              <a:t>Enema procedure</a:t>
            </a:r>
          </a:p>
          <a:p>
            <a:pPr lvl="2">
              <a:lnSpc>
                <a:spcPct val="100000"/>
              </a:lnSpc>
              <a:buFont typeface="Arial" charset="0"/>
              <a:buChar char="•"/>
              <a:defRPr/>
            </a:pPr>
            <a:r>
              <a:rPr lang="en-US" altLang="en-US" dirty="0">
                <a:ea typeface="Geneva" pitchFamily="125" charset="-128"/>
                <a:cs typeface="Arial" panose="020B0604020202020204" pitchFamily="34" charset="0"/>
              </a:rPr>
              <a:t>CDI</a:t>
            </a:r>
          </a:p>
          <a:p>
            <a:pPr lvl="2">
              <a:lnSpc>
                <a:spcPct val="100000"/>
              </a:lnSpc>
              <a:buFont typeface="Arial" charset="0"/>
              <a:buChar char="•"/>
              <a:defRPr/>
            </a:pPr>
            <a:r>
              <a:rPr lang="en-US" altLang="en-US" dirty="0">
                <a:ea typeface="Geneva" pitchFamily="125" charset="-128"/>
                <a:cs typeface="Arial" panose="020B0604020202020204" pitchFamily="34" charset="0"/>
              </a:rPr>
              <a:t>Pre-existing condition     </a:t>
            </a:r>
          </a:p>
          <a:p>
            <a:pPr marL="114300" indent="0">
              <a:buFont typeface="Arial" charset="0"/>
              <a:buNone/>
              <a:defRPr/>
            </a:pPr>
            <a:endParaRPr lang="en-US" altLang="en-US" dirty="0">
              <a:ea typeface="Geneva" pitchFamily="-84" charset="0"/>
              <a:cs typeface="Arial" panose="020B0604020202020204" pitchFamily="34" charset="0"/>
            </a:endParaRPr>
          </a:p>
          <a:p>
            <a:endParaRPr lang="en-US" dirty="0"/>
          </a:p>
        </p:txBody>
      </p:sp>
      <p:sp>
        <p:nvSpPr>
          <p:cNvPr id="4" name="Slide Number Placeholder 3"/>
          <p:cNvSpPr>
            <a:spLocks noGrp="1"/>
          </p:cNvSpPr>
          <p:nvPr>
            <p:ph type="sldNum" sz="quarter" idx="11"/>
          </p:nvPr>
        </p:nvSpPr>
        <p:spPr/>
        <p:txBody>
          <a:bodyPr/>
          <a:lstStyle/>
          <a:p>
            <a:fld id="{04626127-7981-4295-9997-C23AE270B7AE}" type="slidenum">
              <a:rPr lang="en-US" altLang="en-US" smtClean="0"/>
              <a:pPr/>
              <a:t>16</a:t>
            </a:fld>
            <a:endParaRPr lang="en-US" altLang="en-US" dirty="0"/>
          </a:p>
        </p:txBody>
      </p:sp>
    </p:spTree>
    <p:extLst>
      <p:ext uri="{BB962C8B-B14F-4D97-AF65-F5344CB8AC3E}">
        <p14:creationId xmlns:p14="http://schemas.microsoft.com/office/powerpoint/2010/main" val="3713212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93763" y="549275"/>
            <a:ext cx="8250237" cy="730250"/>
          </a:xfrm>
        </p:spPr>
        <p:txBody>
          <a:bodyPr/>
          <a:lstStyle/>
          <a:p>
            <a:r>
              <a:rPr lang="en-US" altLang="en-US" dirty="0" smtClean="0"/>
              <a:t>PUNCH</a:t>
            </a:r>
            <a:r>
              <a:rPr lang="en-US" altLang="en-US" baseline="30000" dirty="0" smtClean="0"/>
              <a:t>™</a:t>
            </a:r>
            <a:r>
              <a:rPr lang="en-US" altLang="en-US" dirty="0" smtClean="0"/>
              <a:t> CD: AEs</a:t>
            </a:r>
          </a:p>
        </p:txBody>
      </p:sp>
      <p:sp>
        <p:nvSpPr>
          <p:cNvPr id="41986" name="TextBox 3"/>
          <p:cNvSpPr txBox="1">
            <a:spLocks noChangeArrowheads="1"/>
          </p:cNvSpPr>
          <p:nvPr/>
        </p:nvSpPr>
        <p:spPr bwMode="auto">
          <a:xfrm>
            <a:off x="1470025" y="5913438"/>
            <a:ext cx="1841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baseline="30000" dirty="0"/>
          </a:p>
          <a:p>
            <a:endParaRPr lang="en-US" altLang="en-US" sz="1400" dirty="0"/>
          </a:p>
        </p:txBody>
      </p:sp>
      <p:pic>
        <p:nvPicPr>
          <p:cNvPr id="41987" name="Picture 5"/>
          <p:cNvPicPr>
            <a:picLocks noChangeAspect="1"/>
          </p:cNvPicPr>
          <p:nvPr/>
        </p:nvPicPr>
        <p:blipFill>
          <a:blip r:embed="rId3">
            <a:extLst>
              <a:ext uri="{28A0092B-C50C-407E-A947-70E740481C1C}">
                <a14:useLocalDpi xmlns:a14="http://schemas.microsoft.com/office/drawing/2010/main" val="0"/>
              </a:ext>
            </a:extLst>
          </a:blip>
          <a:srcRect l="3264" t="2145" r="47462" b="23994"/>
          <a:stretch>
            <a:fillRect/>
          </a:stretch>
        </p:blipFill>
        <p:spPr bwMode="auto">
          <a:xfrm>
            <a:off x="998538" y="1422400"/>
            <a:ext cx="3328987"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03313" y="5275263"/>
            <a:ext cx="7702550" cy="923925"/>
          </a:xfrm>
          <a:prstGeom prst="rect">
            <a:avLst/>
          </a:prstGeom>
        </p:spPr>
        <p:txBody>
          <a:bodyPr>
            <a:spAutoFit/>
          </a:bodyPr>
          <a:lstStyle>
            <a:lvl1pPr marL="285750" indent="-2857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buFont typeface="Arial" pitchFamily="34" charset="0"/>
              <a:buChar char="•"/>
            </a:pPr>
            <a:r>
              <a:rPr lang="en-US" altLang="en-US" sz="1800" dirty="0">
                <a:solidFill>
                  <a:srgbClr val="000000"/>
                </a:solidFill>
              </a:rPr>
              <a:t>GI disorders were most commonly reported  </a:t>
            </a:r>
          </a:p>
          <a:p>
            <a:pPr>
              <a:buFont typeface="Arial" pitchFamily="34" charset="0"/>
              <a:buChar char="•"/>
            </a:pPr>
            <a:r>
              <a:rPr lang="en-US" altLang="en-US" sz="1800" dirty="0">
                <a:solidFill>
                  <a:srgbClr val="000000"/>
                </a:solidFill>
              </a:rPr>
              <a:t>Of the most common GI AEs - diarrhea, flatulence, abdominal pain, and constipation – all cases were self-limiting     </a:t>
            </a:r>
          </a:p>
        </p:txBody>
      </p:sp>
      <p:pic>
        <p:nvPicPr>
          <p:cNvPr id="419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1344613"/>
            <a:ext cx="2314575"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F8ED988-EF29-4444-8817-F145B3A12137}" type="slidenum">
              <a:rPr lang="en-US" altLang="en-US" sz="1800"/>
              <a:pPr/>
              <a:t>17</a:t>
            </a:fld>
            <a:endParaRPr lang="en-US" altLang="en-US" sz="1800" dirty="0"/>
          </a:p>
        </p:txBody>
      </p:sp>
      <p:sp>
        <p:nvSpPr>
          <p:cNvPr id="17" name="Oval 16"/>
          <p:cNvSpPr>
            <a:spLocks noChangeArrowheads="1"/>
          </p:cNvSpPr>
          <p:nvPr/>
        </p:nvSpPr>
        <p:spPr bwMode="auto">
          <a:xfrm>
            <a:off x="3444936" y="1582927"/>
            <a:ext cx="796925" cy="241060"/>
          </a:xfrm>
          <a:prstGeom prst="ellipse">
            <a:avLst/>
          </a:prstGeom>
          <a:noFill/>
          <a:ln w="2857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latin typeface="+mn-lt"/>
              <a:ea typeface="+mn-ea"/>
            </a:endParaRPr>
          </a:p>
        </p:txBody>
      </p:sp>
      <p:cxnSp>
        <p:nvCxnSpPr>
          <p:cNvPr id="6" name="Straight Arrow Connector 5"/>
          <p:cNvCxnSpPr/>
          <p:nvPr/>
        </p:nvCxnSpPr>
        <p:spPr>
          <a:xfrm flipV="1">
            <a:off x="4241861" y="1344613"/>
            <a:ext cx="1825564" cy="320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7" idx="6"/>
          </p:cNvCxnSpPr>
          <p:nvPr/>
        </p:nvCxnSpPr>
        <p:spPr>
          <a:xfrm>
            <a:off x="4241861" y="1703457"/>
            <a:ext cx="1825564" cy="34416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en-US" dirty="0" smtClean="0"/>
              <a:t>PUNCH</a:t>
            </a:r>
            <a:r>
              <a:rPr lang="en-US" altLang="en-US" baseline="30000" dirty="0" smtClean="0"/>
              <a:t>™</a:t>
            </a:r>
            <a:r>
              <a:rPr lang="en-US" altLang="en-US" dirty="0" smtClean="0"/>
              <a:t> CD: SAEs</a:t>
            </a:r>
          </a:p>
        </p:txBody>
      </p:sp>
      <p:sp>
        <p:nvSpPr>
          <p:cNvPr id="43010" name="Content Placeholder 2"/>
          <p:cNvSpPr>
            <a:spLocks noGrp="1"/>
          </p:cNvSpPr>
          <p:nvPr>
            <p:ph sz="half" idx="1"/>
          </p:nvPr>
        </p:nvSpPr>
        <p:spPr/>
        <p:txBody>
          <a:bodyPr/>
          <a:lstStyle/>
          <a:p>
            <a:pPr marL="0" lvl="1" indent="0">
              <a:buFont typeface="Arial" pitchFamily="34" charset="0"/>
              <a:buNone/>
            </a:pPr>
            <a:endParaRPr lang="en-US" altLang="en-US" sz="2800" dirty="0" smtClean="0">
              <a:cs typeface="Arial" pitchFamily="34" charset="0"/>
            </a:endParaRPr>
          </a:p>
          <a:p>
            <a:pPr marL="0" indent="0">
              <a:buFont typeface="Arial" pitchFamily="34" charset="0"/>
              <a:buNone/>
            </a:pPr>
            <a:endParaRPr lang="en-US" altLang="en-US" dirty="0" smtClean="0"/>
          </a:p>
          <a:p>
            <a:pPr marL="0" indent="0">
              <a:buFont typeface="Arial" pitchFamily="34" charset="0"/>
              <a:buNone/>
            </a:pPr>
            <a:endParaRPr lang="en-US" altLang="en-US" sz="1100" dirty="0" smtClean="0"/>
          </a:p>
        </p:txBody>
      </p:sp>
      <p:sp>
        <p:nvSpPr>
          <p:cNvPr id="43011" name="Content Placeholder 14"/>
          <p:cNvSpPr>
            <a:spLocks noGrp="1"/>
          </p:cNvSpPr>
          <p:nvPr>
            <p:ph sz="half" idx="2"/>
          </p:nvPr>
        </p:nvSpPr>
        <p:spPr>
          <a:xfrm>
            <a:off x="5062268" y="2147888"/>
            <a:ext cx="3538268" cy="4525962"/>
          </a:xfrm>
        </p:spPr>
        <p:txBody>
          <a:bodyPr/>
          <a:lstStyle/>
          <a:p>
            <a:pPr marL="0" indent="0">
              <a:lnSpc>
                <a:spcPct val="100000"/>
              </a:lnSpc>
              <a:buNone/>
            </a:pPr>
            <a:r>
              <a:rPr lang="en-US" altLang="en-US" sz="2400" dirty="0" smtClean="0"/>
              <a:t>All events were adjudicated by an independent medical monitor and were determined to be unrelated to the product or the procedure</a:t>
            </a:r>
          </a:p>
        </p:txBody>
      </p:sp>
      <p:sp>
        <p:nvSpPr>
          <p:cNvPr id="43012"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0E111FE-BECC-4038-94BB-63CEB0961552}" type="slidenum">
              <a:rPr lang="en-US" altLang="en-US" sz="1800"/>
              <a:pPr/>
              <a:t>18</a:t>
            </a:fld>
            <a:endParaRPr lang="en-US" altLang="en-US" sz="1800" dirty="0"/>
          </a:p>
        </p:txBody>
      </p:sp>
      <p:sp>
        <p:nvSpPr>
          <p:cNvPr id="43013" name="TextBox 3"/>
          <p:cNvSpPr txBox="1">
            <a:spLocks noChangeArrowheads="1"/>
          </p:cNvSpPr>
          <p:nvPr/>
        </p:nvSpPr>
        <p:spPr bwMode="auto">
          <a:xfrm>
            <a:off x="1470025" y="5913438"/>
            <a:ext cx="1841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baseline="30000" dirty="0"/>
          </a:p>
          <a:p>
            <a:endParaRPr lang="en-US" altLang="en-US" sz="1400" dirty="0"/>
          </a:p>
        </p:txBody>
      </p:sp>
      <p:grpSp>
        <p:nvGrpSpPr>
          <p:cNvPr id="43014" name="Group 11"/>
          <p:cNvGrpSpPr>
            <a:grpSpLocks/>
          </p:cNvGrpSpPr>
          <p:nvPr/>
        </p:nvGrpSpPr>
        <p:grpSpPr bwMode="auto">
          <a:xfrm>
            <a:off x="177800" y="1871663"/>
            <a:ext cx="4318000" cy="2967037"/>
            <a:chOff x="4735513" y="1895475"/>
            <a:chExt cx="4318000" cy="2967038"/>
          </a:xfrm>
        </p:grpSpPr>
        <p:pic>
          <p:nvPicPr>
            <p:cNvPr id="43015" name="Picture 4" descr="greena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5513" y="2108200"/>
              <a:ext cx="43180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6"/>
            <p:cNvSpPr txBox="1">
              <a:spLocks noChangeArrowheads="1"/>
            </p:cNvSpPr>
            <p:nvPr/>
          </p:nvSpPr>
          <p:spPr bwMode="auto">
            <a:xfrm>
              <a:off x="4830763" y="1895475"/>
              <a:ext cx="4137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200" b="1" dirty="0">
                  <a:solidFill>
                    <a:schemeClr val="tx2"/>
                  </a:solidFill>
                  <a:cs typeface="Geneva" charset="0"/>
                </a:rPr>
                <a:t>Serious Adverse Events Through 60-Day Follow-up</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r>
              <a:rPr lang="en-US" altLang="en-US" dirty="0" smtClean="0"/>
              <a:t>PUNCH</a:t>
            </a:r>
            <a:r>
              <a:rPr lang="en-US" altLang="en-US" baseline="30000" dirty="0" smtClean="0"/>
              <a:t>™</a:t>
            </a:r>
            <a:r>
              <a:rPr lang="en-US" altLang="en-US" dirty="0" smtClean="0"/>
              <a:t> CD: Efficacy</a:t>
            </a:r>
          </a:p>
        </p:txBody>
      </p:sp>
      <p:sp>
        <p:nvSpPr>
          <p:cNvPr id="6" name="TextBox 5"/>
          <p:cNvSpPr txBox="1"/>
          <p:nvPr/>
        </p:nvSpPr>
        <p:spPr>
          <a:xfrm>
            <a:off x="4938713" y="2211388"/>
            <a:ext cx="4029075" cy="3046412"/>
          </a:xfrm>
          <a:prstGeom prst="rect">
            <a:avLst/>
          </a:prstGeom>
          <a:noFill/>
        </p:spPr>
        <p:txBody>
          <a:bodyPr>
            <a:spAutoFit/>
          </a:bodyPr>
          <a:lstStyle/>
          <a:p>
            <a:pPr marL="285750" indent="-285750">
              <a:buFont typeface="Arial"/>
              <a:buChar char="•"/>
              <a:defRPr/>
            </a:pPr>
            <a:r>
              <a:rPr lang="en-US" sz="2400" dirty="0">
                <a:solidFill>
                  <a:srgbClr val="000000"/>
                </a:solidFill>
                <a:latin typeface="+mn-lt"/>
                <a:ea typeface="MS PGothic" charset="0"/>
                <a:cs typeface="Open Sans"/>
              </a:rPr>
              <a:t>87.1% represents absence of CDI at 8 weeks</a:t>
            </a:r>
          </a:p>
          <a:p>
            <a:pPr marL="285750" indent="-285750">
              <a:buFont typeface="Arial"/>
              <a:buChar char="•"/>
              <a:defRPr/>
            </a:pPr>
            <a:r>
              <a:rPr lang="en-US" sz="2400" dirty="0">
                <a:solidFill>
                  <a:srgbClr val="000000"/>
                </a:solidFill>
                <a:latin typeface="+mn-lt"/>
                <a:ea typeface="MS PGothic" charset="0"/>
                <a:cs typeface="Open Sans"/>
              </a:rPr>
              <a:t>No additional occurrences in successful patients out to 6 months with/without antibiotic treatment for other indications</a:t>
            </a:r>
          </a:p>
        </p:txBody>
      </p:sp>
      <p:sp>
        <p:nvSpPr>
          <p:cNvPr id="44036"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F8D7AAC-87F0-48A0-BC1D-DF6463564CE2}" type="slidenum">
              <a:rPr lang="en-US" altLang="en-US" sz="1800"/>
              <a:pPr/>
              <a:t>19</a:t>
            </a:fld>
            <a:endParaRPr lang="en-US" altLang="en-US" sz="1800" dirty="0"/>
          </a:p>
        </p:txBody>
      </p:sp>
      <p:pic>
        <p:nvPicPr>
          <p:cNvPr id="10" name="Content Placeholder 11" descr="87.png"/>
          <p:cNvPicPr>
            <a:picLocks noChangeAspect="1"/>
          </p:cNvPicPr>
          <p:nvPr/>
        </p:nvPicPr>
        <p:blipFill>
          <a:blip r:embed="rId2">
            <a:extLst>
              <a:ext uri="{28A0092B-C50C-407E-A947-70E740481C1C}">
                <a14:useLocalDpi xmlns:a14="http://schemas.microsoft.com/office/drawing/2010/main" val="0"/>
              </a:ext>
            </a:extLst>
          </a:blip>
          <a:srcRect l="-12170" r="-12170"/>
          <a:stretch>
            <a:fillRect/>
          </a:stretch>
        </p:blipFill>
        <p:spPr>
          <a:xfrm>
            <a:off x="789142" y="1980089"/>
            <a:ext cx="3603316" cy="40367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dirty="0" smtClean="0">
                <a:cs typeface="Arial" pitchFamily="34" charset="0"/>
              </a:rPr>
              <a:t>Pioneer in Microbiota Restoration Therapy</a:t>
            </a:r>
            <a:endParaRPr lang="en-US" altLang="en-US" dirty="0" smtClean="0"/>
          </a:p>
        </p:txBody>
      </p:sp>
      <p:sp>
        <p:nvSpPr>
          <p:cNvPr id="26626" name="Content Placeholder 2"/>
          <p:cNvSpPr>
            <a:spLocks noGrp="1"/>
          </p:cNvSpPr>
          <p:nvPr>
            <p:ph sz="half" idx="1"/>
          </p:nvPr>
        </p:nvSpPr>
        <p:spPr>
          <a:xfrm>
            <a:off x="298450" y="1851025"/>
            <a:ext cx="5873750" cy="4525963"/>
          </a:xfrm>
        </p:spPr>
        <p:txBody>
          <a:bodyPr/>
          <a:lstStyle/>
          <a:p>
            <a:pPr>
              <a:lnSpc>
                <a:spcPct val="100000"/>
              </a:lnSpc>
            </a:pPr>
            <a:r>
              <a:rPr lang="en-US" altLang="en-US" sz="2400" dirty="0" smtClean="0">
                <a:solidFill>
                  <a:srgbClr val="000000"/>
                </a:solidFill>
                <a:cs typeface="Arial" pitchFamily="34" charset="0"/>
              </a:rPr>
              <a:t>Privately held clinical stage company</a:t>
            </a:r>
          </a:p>
          <a:p>
            <a:pPr>
              <a:lnSpc>
                <a:spcPct val="100000"/>
              </a:lnSpc>
            </a:pPr>
            <a:r>
              <a:rPr lang="en-US" altLang="en-US" sz="2400" dirty="0" smtClean="0">
                <a:solidFill>
                  <a:srgbClr val="000000"/>
                </a:solidFill>
                <a:cs typeface="Arial" pitchFamily="34" charset="0"/>
              </a:rPr>
              <a:t>Founded in 2011 to treat debilitating diseases by harnessing the power of the human gut microbiome</a:t>
            </a:r>
          </a:p>
          <a:p>
            <a:pPr>
              <a:lnSpc>
                <a:spcPct val="100000"/>
              </a:lnSpc>
            </a:pPr>
            <a:r>
              <a:rPr lang="en-US" altLang="en-US" sz="2400" dirty="0" smtClean="0">
                <a:solidFill>
                  <a:srgbClr val="000000"/>
                </a:solidFill>
                <a:cs typeface="Arial" pitchFamily="34" charset="0"/>
              </a:rPr>
              <a:t>Developing new class of biologic drugs based on live human-derived microbes</a:t>
            </a:r>
          </a:p>
          <a:p>
            <a:pPr>
              <a:lnSpc>
                <a:spcPct val="100000"/>
              </a:lnSpc>
            </a:pPr>
            <a:r>
              <a:rPr lang="en-US" altLang="en-US" sz="2400" dirty="0" smtClean="0">
                <a:solidFill>
                  <a:srgbClr val="000000"/>
                </a:solidFill>
                <a:cs typeface="Arial" pitchFamily="34" charset="0"/>
              </a:rPr>
              <a:t>First company to take this new class of drugs through the FDA</a:t>
            </a:r>
          </a:p>
          <a:p>
            <a:endParaRPr lang="en-US" altLang="en-US" dirty="0" smtClean="0"/>
          </a:p>
        </p:txBody>
      </p:sp>
      <p:sp>
        <p:nvSpPr>
          <p:cNvPr id="2662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C1CC052-589C-4812-AA66-898444AA985F}" type="slidenum">
              <a:rPr lang="en-US" altLang="en-US" sz="1800"/>
              <a:pPr/>
              <a:t>2</a:t>
            </a:fld>
            <a:endParaRPr lang="en-US" altLang="en-US" sz="1800" dirty="0"/>
          </a:p>
        </p:txBody>
      </p:sp>
      <p:pic>
        <p:nvPicPr>
          <p:cNvPr id="26628" name="Content Placeholder 4" descr="female scientist.jpg"/>
          <p:cNvPicPr>
            <a:picLocks noGrp="1" noChangeAspect="1"/>
          </p:cNvPicPr>
          <p:nvPr>
            <p:ph sz="half" idx="2"/>
          </p:nvPr>
        </p:nvPicPr>
        <p:blipFill>
          <a:blip r:embed="rId2">
            <a:extLst>
              <a:ext uri="{28A0092B-C50C-407E-A947-70E740481C1C}">
                <a14:useLocalDpi xmlns:a14="http://schemas.microsoft.com/office/drawing/2010/main" val="0"/>
              </a:ext>
            </a:extLst>
          </a:blip>
          <a:srcRect l="28722" r="28722"/>
          <a:stretch>
            <a:fillRect/>
          </a:stretch>
        </p:blipFill>
        <p:spPr>
          <a:xfrm>
            <a:off x="6346264" y="1600200"/>
            <a:ext cx="2340535" cy="429952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PUNCH</a:t>
            </a:r>
            <a:r>
              <a:rPr lang="en-US" altLang="en-US" baseline="30000" dirty="0"/>
              <a:t>™</a:t>
            </a:r>
            <a:r>
              <a:rPr lang="en-US" altLang="en-US" dirty="0"/>
              <a:t> CD: Efficacy</a:t>
            </a:r>
            <a:endParaRPr lang="en-US" dirty="0"/>
          </a:p>
        </p:txBody>
      </p:sp>
      <p:sp>
        <p:nvSpPr>
          <p:cNvPr id="3" name="Content Placeholder 2"/>
          <p:cNvSpPr>
            <a:spLocks noGrp="1"/>
          </p:cNvSpPr>
          <p:nvPr>
            <p:ph sz="half" idx="1"/>
          </p:nvPr>
        </p:nvSpPr>
        <p:spPr>
          <a:xfrm>
            <a:off x="457200" y="1898984"/>
            <a:ext cx="4038600" cy="4525963"/>
          </a:xfrm>
        </p:spPr>
        <p:txBody>
          <a:bodyPr/>
          <a:lstStyle/>
          <a:p>
            <a:pPr>
              <a:lnSpc>
                <a:spcPct val="100000"/>
              </a:lnSpc>
            </a:pPr>
            <a:r>
              <a:rPr lang="en-US" altLang="en-US" sz="2400" dirty="0"/>
              <a:t>First enema of RBX2660 was administered after a 10-14 day course of antibiotics</a:t>
            </a:r>
          </a:p>
          <a:p>
            <a:pPr>
              <a:lnSpc>
                <a:spcPct val="100000"/>
              </a:lnSpc>
            </a:pPr>
            <a:r>
              <a:rPr lang="en-US" altLang="en-US" sz="2400" dirty="0"/>
              <a:t>Second enema of RBX2660 was administered without antibiotic pre-treatment</a:t>
            </a:r>
          </a:p>
          <a:p>
            <a:endParaRPr lang="en-US" dirty="0"/>
          </a:p>
        </p:txBody>
      </p:sp>
      <p:sp>
        <p:nvSpPr>
          <p:cNvPr id="5" name="Slide Number Placeholder 4"/>
          <p:cNvSpPr>
            <a:spLocks noGrp="1"/>
          </p:cNvSpPr>
          <p:nvPr>
            <p:ph type="sldNum" sz="quarter" idx="11"/>
          </p:nvPr>
        </p:nvSpPr>
        <p:spPr/>
        <p:txBody>
          <a:bodyPr/>
          <a:lstStyle/>
          <a:p>
            <a:fld id="{8A9F8804-FB00-473D-889A-59AC0A6CD8B3}" type="slidenum">
              <a:rPr lang="en-US" altLang="en-US" smtClean="0"/>
              <a:pPr/>
              <a:t>20</a:t>
            </a:fld>
            <a:endParaRPr lang="en-US" altLang="en-US" dirty="0"/>
          </a:p>
        </p:txBody>
      </p:sp>
      <p:pic>
        <p:nvPicPr>
          <p:cNvPr id="8" name="Content Placeholder 2" descr="treatment-efficacy.png"/>
          <p:cNvPicPr>
            <a:picLocks noChangeAspect="1"/>
          </p:cNvPicPr>
          <p:nvPr/>
        </p:nvPicPr>
        <p:blipFill>
          <a:blip r:embed="rId2">
            <a:extLst>
              <a:ext uri="{28A0092B-C50C-407E-A947-70E740481C1C}">
                <a14:useLocalDpi xmlns:a14="http://schemas.microsoft.com/office/drawing/2010/main" val="0"/>
              </a:ext>
            </a:extLst>
          </a:blip>
          <a:srcRect t="13368" b="13368"/>
          <a:stretch>
            <a:fillRect/>
          </a:stretch>
        </p:blipFill>
        <p:spPr bwMode="auto">
          <a:xfrm>
            <a:off x="3655937" y="1854200"/>
            <a:ext cx="5997651" cy="329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995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sage T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50" y="2758112"/>
            <a:ext cx="8262046" cy="3371764"/>
          </a:xfrm>
          <a:prstGeom prst="rect">
            <a:avLst/>
          </a:prstGeom>
        </p:spPr>
      </p:pic>
      <p:sp>
        <p:nvSpPr>
          <p:cNvPr id="46082" name="Title 1"/>
          <p:cNvSpPr>
            <a:spLocks noGrp="1"/>
          </p:cNvSpPr>
          <p:nvPr>
            <p:ph type="title"/>
          </p:nvPr>
        </p:nvSpPr>
        <p:spPr>
          <a:xfrm>
            <a:off x="538163" y="549275"/>
            <a:ext cx="8250237" cy="730250"/>
          </a:xfrm>
        </p:spPr>
        <p:txBody>
          <a:bodyPr/>
          <a:lstStyle/>
          <a:p>
            <a:r>
              <a:rPr lang="en-US" altLang="en-US" dirty="0" smtClean="0"/>
              <a:t>PUNCH</a:t>
            </a:r>
            <a:r>
              <a:rPr lang="en-US" altLang="en-US" baseline="30000" dirty="0" smtClean="0"/>
              <a:t>™</a:t>
            </a:r>
            <a:r>
              <a:rPr lang="en-US" altLang="en-US" dirty="0" smtClean="0"/>
              <a:t> CD: Observations</a:t>
            </a:r>
          </a:p>
        </p:txBody>
      </p:sp>
      <p:sp>
        <p:nvSpPr>
          <p:cNvPr id="46083" name="TextBox 3"/>
          <p:cNvSpPr txBox="1">
            <a:spLocks noChangeArrowheads="1"/>
          </p:cNvSpPr>
          <p:nvPr/>
        </p:nvSpPr>
        <p:spPr bwMode="auto">
          <a:xfrm>
            <a:off x="1470025" y="5913438"/>
            <a:ext cx="1841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baseline="30000" dirty="0"/>
          </a:p>
          <a:p>
            <a:endParaRPr lang="en-US" altLang="en-US" sz="1400" dirty="0"/>
          </a:p>
        </p:txBody>
      </p:sp>
      <p:sp>
        <p:nvSpPr>
          <p:cNvPr id="46084" name="TextBox 4"/>
          <p:cNvSpPr txBox="1">
            <a:spLocks noChangeArrowheads="1"/>
          </p:cNvSpPr>
          <p:nvPr/>
        </p:nvSpPr>
        <p:spPr bwMode="auto">
          <a:xfrm>
            <a:off x="611430" y="1393580"/>
            <a:ext cx="8199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50" indent="-285750">
              <a:buFont typeface="Arial" panose="020B0604020202020204" pitchFamily="34" charset="0"/>
              <a:buChar char="•"/>
            </a:pPr>
            <a:r>
              <a:rPr lang="en-US" altLang="en-US" sz="2000" dirty="0" smtClean="0"/>
              <a:t>Patients had long standing disease and multiple co-morbidities</a:t>
            </a:r>
          </a:p>
          <a:p>
            <a:pPr marL="285750" indent="-285750">
              <a:buFont typeface="Arial" panose="020B0604020202020204" pitchFamily="34" charset="0"/>
              <a:buChar char="•"/>
            </a:pPr>
            <a:r>
              <a:rPr lang="en-US" altLang="en-US" sz="2000" dirty="0" smtClean="0"/>
              <a:t>There were nuances to their treatment</a:t>
            </a:r>
          </a:p>
          <a:p>
            <a:pPr marL="285750" indent="-285750">
              <a:buFont typeface="Arial" panose="020B0604020202020204" pitchFamily="34" charset="0"/>
              <a:buChar char="•"/>
            </a:pPr>
            <a:r>
              <a:rPr lang="en-US" altLang="en-US" sz="2000" dirty="0" smtClean="0"/>
              <a:t>One dose only efficacy appeared to increase as sites gained experience with MRT for RCDI </a:t>
            </a:r>
          </a:p>
        </p:txBody>
      </p:sp>
      <p:sp>
        <p:nvSpPr>
          <p:cNvPr id="46085" name="Slide Number Placeholder 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4F02091-AAE3-4629-87BE-7DBC75B77872}" type="slidenum">
              <a:rPr lang="en-US" altLang="en-US" sz="1800"/>
              <a:pPr/>
              <a:t>21</a:t>
            </a:fld>
            <a:endParaRPr lang="en-US" alt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ested math mo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206" y="2562577"/>
            <a:ext cx="5972562" cy="2848693"/>
          </a:xfrm>
          <a:prstGeom prst="rect">
            <a:avLst/>
          </a:prstGeom>
        </p:spPr>
      </p:pic>
      <p:grpSp>
        <p:nvGrpSpPr>
          <p:cNvPr id="18" name="Group 17"/>
          <p:cNvGrpSpPr/>
          <p:nvPr/>
        </p:nvGrpSpPr>
        <p:grpSpPr>
          <a:xfrm>
            <a:off x="1422291" y="1256727"/>
            <a:ext cx="5894801" cy="5465555"/>
            <a:chOff x="1422291" y="1256727"/>
            <a:chExt cx="5894801" cy="5465555"/>
          </a:xfrm>
        </p:grpSpPr>
        <p:grpSp>
          <p:nvGrpSpPr>
            <p:cNvPr id="17" name="Group 16"/>
            <p:cNvGrpSpPr/>
            <p:nvPr/>
          </p:nvGrpSpPr>
          <p:grpSpPr>
            <a:xfrm>
              <a:off x="1422291" y="1256727"/>
              <a:ext cx="5894801" cy="1241778"/>
              <a:chOff x="1422291" y="1256727"/>
              <a:chExt cx="5894801" cy="1241778"/>
            </a:xfrm>
          </p:grpSpPr>
          <p:sp>
            <p:nvSpPr>
              <p:cNvPr id="6" name="Rectangle 5"/>
              <p:cNvSpPr/>
              <p:nvPr/>
            </p:nvSpPr>
            <p:spPr>
              <a:xfrm>
                <a:off x="1422291" y="1256727"/>
                <a:ext cx="5894801" cy="1241778"/>
              </a:xfrm>
              <a:prstGeom prst="rect">
                <a:avLst/>
              </a:prstGeom>
              <a:solidFill>
                <a:srgbClr val="0379AE"/>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646978" y="1413992"/>
                <a:ext cx="3658171" cy="369332"/>
              </a:xfrm>
              <a:prstGeom prst="rect">
                <a:avLst/>
              </a:prstGeom>
              <a:noFill/>
            </p:spPr>
            <p:txBody>
              <a:bodyPr wrap="square" rtlCol="0">
                <a:spAutoFit/>
              </a:bodyPr>
              <a:lstStyle/>
              <a:p>
                <a:r>
                  <a:rPr lang="en-US" b="1" dirty="0" smtClean="0">
                    <a:solidFill>
                      <a:schemeClr val="bg1"/>
                    </a:solidFill>
                  </a:rPr>
                  <a:t>Methods</a:t>
                </a:r>
                <a:endParaRPr lang="en-US" b="1" dirty="0">
                  <a:solidFill>
                    <a:schemeClr val="bg1"/>
                  </a:solidFill>
                </a:endParaRPr>
              </a:p>
            </p:txBody>
          </p:sp>
          <p:sp>
            <p:nvSpPr>
              <p:cNvPr id="8" name="TextBox 7"/>
              <p:cNvSpPr txBox="1"/>
              <p:nvPr/>
            </p:nvSpPr>
            <p:spPr>
              <a:xfrm>
                <a:off x="1666641" y="1732625"/>
                <a:ext cx="5044857" cy="692497"/>
              </a:xfrm>
              <a:prstGeom prst="rect">
                <a:avLst/>
              </a:prstGeom>
              <a:noFill/>
            </p:spPr>
            <p:txBody>
              <a:bodyPr wrap="square" rtlCol="0">
                <a:spAutoFit/>
              </a:bodyPr>
              <a:lstStyle/>
              <a:p>
                <a:pPr marL="173038" indent="-173038">
                  <a:buFont typeface="Arial"/>
                  <a:buChar char="•"/>
                </a:pPr>
                <a:r>
                  <a:rPr lang="en-US" sz="1300" dirty="0" smtClean="0">
                    <a:solidFill>
                      <a:srgbClr val="000000"/>
                    </a:solidFill>
                  </a:rPr>
                  <a:t>Patients who required </a:t>
                </a:r>
                <a:r>
                  <a:rPr lang="en-US" sz="1300" dirty="0"/>
                  <a:t>2 doses could receive RBX2660 manufactured from the same or different </a:t>
                </a:r>
                <a:r>
                  <a:rPr lang="en-US" sz="1300" dirty="0" smtClean="0"/>
                  <a:t>donors.</a:t>
                </a:r>
                <a:endParaRPr lang="en-US" sz="1300" dirty="0"/>
              </a:p>
              <a:p>
                <a:pPr marL="173038" indent="-173038">
                  <a:buFont typeface="Arial"/>
                  <a:buChar char="•"/>
                </a:pPr>
                <a:r>
                  <a:rPr lang="en-US" sz="1300" dirty="0" smtClean="0">
                    <a:solidFill>
                      <a:srgbClr val="000000"/>
                    </a:solidFill>
                  </a:rPr>
                  <a:t>Same pair of donors could also be used in a different order.</a:t>
                </a:r>
                <a:endParaRPr lang="en-US" sz="1300" dirty="0">
                  <a:solidFill>
                    <a:srgbClr val="000000"/>
                  </a:solidFill>
                </a:endParaRPr>
              </a:p>
            </p:txBody>
          </p:sp>
        </p:grpSp>
        <p:grpSp>
          <p:nvGrpSpPr>
            <p:cNvPr id="10" name="Group 9"/>
            <p:cNvGrpSpPr/>
            <p:nvPr/>
          </p:nvGrpSpPr>
          <p:grpSpPr>
            <a:xfrm>
              <a:off x="1422291" y="5480504"/>
              <a:ext cx="5894801" cy="1241778"/>
              <a:chOff x="3810460" y="4296295"/>
              <a:chExt cx="5204199" cy="1693430"/>
            </a:xfrm>
          </p:grpSpPr>
          <p:sp>
            <p:nvSpPr>
              <p:cNvPr id="11" name="Rectangle 10"/>
              <p:cNvSpPr/>
              <p:nvPr/>
            </p:nvSpPr>
            <p:spPr>
              <a:xfrm>
                <a:off x="3810460" y="4296295"/>
                <a:ext cx="5204199" cy="1693430"/>
              </a:xfrm>
              <a:prstGeom prst="rect">
                <a:avLst/>
              </a:prstGeom>
              <a:solidFill>
                <a:srgbClr val="0379AE"/>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050347" y="4425227"/>
                <a:ext cx="3229600" cy="503663"/>
              </a:xfrm>
              <a:prstGeom prst="rect">
                <a:avLst/>
              </a:prstGeom>
              <a:noFill/>
            </p:spPr>
            <p:txBody>
              <a:bodyPr wrap="square" rtlCol="0">
                <a:spAutoFit/>
              </a:bodyPr>
              <a:lstStyle/>
              <a:p>
                <a:r>
                  <a:rPr lang="en-US" b="1" dirty="0" smtClean="0">
                    <a:solidFill>
                      <a:srgbClr val="FFFFFF"/>
                    </a:solidFill>
                  </a:rPr>
                  <a:t>Results</a:t>
                </a:r>
                <a:endParaRPr lang="en-US" b="1" dirty="0">
                  <a:solidFill>
                    <a:srgbClr val="FFFFFF"/>
                  </a:solidFill>
                </a:endParaRPr>
              </a:p>
            </p:txBody>
          </p:sp>
          <p:sp>
            <p:nvSpPr>
              <p:cNvPr id="13" name="TextBox 12"/>
              <p:cNvSpPr txBox="1"/>
              <p:nvPr/>
            </p:nvSpPr>
            <p:spPr>
              <a:xfrm>
                <a:off x="4091871" y="4859752"/>
                <a:ext cx="4453830" cy="944368"/>
              </a:xfrm>
              <a:prstGeom prst="rect">
                <a:avLst/>
              </a:prstGeom>
              <a:noFill/>
            </p:spPr>
            <p:txBody>
              <a:bodyPr wrap="square" rtlCol="0">
                <a:spAutoFit/>
              </a:bodyPr>
              <a:lstStyle/>
              <a:p>
                <a:pPr marL="173038" indent="-173038">
                  <a:buFont typeface="Arial"/>
                  <a:buChar char="•"/>
                </a:pPr>
                <a:r>
                  <a:rPr lang="en-US" sz="1300" dirty="0" smtClean="0"/>
                  <a:t>34 </a:t>
                </a:r>
                <a:r>
                  <a:rPr lang="en-US" sz="1300" dirty="0"/>
                  <a:t>patients (mean age 68.8 years, 67.6% female) received at least 1 dose of RBX2660. </a:t>
                </a:r>
              </a:p>
              <a:p>
                <a:pPr marL="173038" indent="-173038">
                  <a:buFont typeface="Arial"/>
                  <a:buChar char="•"/>
                </a:pPr>
                <a:r>
                  <a:rPr lang="en-US" sz="1300" dirty="0" smtClean="0"/>
                  <a:t>19 </a:t>
                </a:r>
                <a:r>
                  <a:rPr lang="en-US" sz="1300" dirty="0"/>
                  <a:t>patients received 1 dose and 15 patients received 2 doses. </a:t>
                </a:r>
              </a:p>
            </p:txBody>
          </p:sp>
        </p:grpSp>
      </p:grpSp>
      <p:sp>
        <p:nvSpPr>
          <p:cNvPr id="2" name="Title 1"/>
          <p:cNvSpPr>
            <a:spLocks noGrp="1"/>
          </p:cNvSpPr>
          <p:nvPr>
            <p:ph type="title"/>
          </p:nvPr>
        </p:nvSpPr>
        <p:spPr>
          <a:xfrm>
            <a:off x="457200" y="191448"/>
            <a:ext cx="8229600" cy="1038225"/>
          </a:xfrm>
        </p:spPr>
        <p:txBody>
          <a:bodyPr/>
          <a:lstStyle/>
          <a:p>
            <a:r>
              <a:rPr lang="en-US" dirty="0" smtClean="0"/>
              <a:t>Does the Donor Effect Patient Outcome?</a:t>
            </a:r>
            <a:endParaRPr lang="en-US" dirty="0"/>
          </a:p>
        </p:txBody>
      </p:sp>
      <p:sp>
        <p:nvSpPr>
          <p:cNvPr id="4" name="Slide Number Placeholder 3"/>
          <p:cNvSpPr>
            <a:spLocks noGrp="1"/>
          </p:cNvSpPr>
          <p:nvPr>
            <p:ph type="sldNum" sz="quarter" idx="11"/>
          </p:nvPr>
        </p:nvSpPr>
        <p:spPr/>
        <p:txBody>
          <a:bodyPr/>
          <a:lstStyle/>
          <a:p>
            <a:fld id="{04626127-7981-4295-9997-C23AE270B7AE}" type="slidenum">
              <a:rPr lang="en-US" altLang="en-US" smtClean="0"/>
              <a:pPr/>
              <a:t>22</a:t>
            </a:fld>
            <a:endParaRPr lang="en-US" altLang="en-US" dirty="0"/>
          </a:p>
        </p:txBody>
      </p:sp>
      <p:grpSp>
        <p:nvGrpSpPr>
          <p:cNvPr id="21" name="Group 20"/>
          <p:cNvGrpSpPr/>
          <p:nvPr/>
        </p:nvGrpSpPr>
        <p:grpSpPr>
          <a:xfrm>
            <a:off x="2439861" y="1992515"/>
            <a:ext cx="3837044" cy="3951866"/>
            <a:chOff x="2355634" y="1936552"/>
            <a:chExt cx="3837044" cy="3951866"/>
          </a:xfrm>
        </p:grpSpPr>
        <p:sp>
          <p:nvSpPr>
            <p:cNvPr id="19" name="Rounded Rectangle 18"/>
            <p:cNvSpPr/>
            <p:nvPr/>
          </p:nvSpPr>
          <p:spPr>
            <a:xfrm>
              <a:off x="2355634" y="1936552"/>
              <a:ext cx="3837044" cy="3951866"/>
            </a:xfrm>
            <a:prstGeom prst="roundRect">
              <a:avLst/>
            </a:prstGeom>
            <a:solidFill>
              <a:srgbClr val="0080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2355634" y="2192695"/>
              <a:ext cx="3837044" cy="3293209"/>
            </a:xfrm>
            <a:prstGeom prst="rect">
              <a:avLst/>
            </a:prstGeom>
            <a:noFill/>
          </p:spPr>
          <p:txBody>
            <a:bodyPr wrap="square" rtlCol="0">
              <a:spAutoFit/>
            </a:bodyPr>
            <a:lstStyle/>
            <a:p>
              <a:pPr algn="ctr"/>
              <a:r>
                <a:rPr lang="en-US" sz="8800" b="1" dirty="0" smtClean="0">
                  <a:solidFill>
                    <a:schemeClr val="bg1"/>
                  </a:solidFill>
                </a:rPr>
                <a:t>NO!</a:t>
              </a:r>
            </a:p>
            <a:p>
              <a:endParaRPr lang="en-US" dirty="0">
                <a:solidFill>
                  <a:schemeClr val="bg1"/>
                </a:solidFill>
              </a:endParaRPr>
            </a:p>
            <a:p>
              <a:pPr algn="ctr"/>
              <a:r>
                <a:rPr lang="en-US" sz="2800" dirty="0">
                  <a:solidFill>
                    <a:schemeClr val="bg1"/>
                  </a:solidFill>
                </a:rPr>
                <a:t>Success was not impacted by the donor or dose order </a:t>
              </a:r>
            </a:p>
            <a:p>
              <a:endParaRPr lang="en-US" dirty="0"/>
            </a:p>
          </p:txBody>
        </p:sp>
      </p:grpSp>
    </p:spTree>
    <p:extLst>
      <p:ext uri="{BB962C8B-B14F-4D97-AF65-F5344CB8AC3E}">
        <p14:creationId xmlns:p14="http://schemas.microsoft.com/office/powerpoint/2010/main" val="278124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RE Stat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1" y="1929487"/>
            <a:ext cx="5597073" cy="3968173"/>
          </a:xfrm>
          <a:prstGeom prst="rect">
            <a:avLst/>
          </a:prstGeom>
        </p:spPr>
      </p:pic>
      <p:sp>
        <p:nvSpPr>
          <p:cNvPr id="3" name="Content Placeholder 2"/>
          <p:cNvSpPr>
            <a:spLocks noGrp="1"/>
          </p:cNvSpPr>
          <p:nvPr>
            <p:ph idx="1"/>
          </p:nvPr>
        </p:nvSpPr>
        <p:spPr>
          <a:xfrm>
            <a:off x="5491163" y="1614488"/>
            <a:ext cx="3492500" cy="4603750"/>
          </a:xfrm>
        </p:spPr>
        <p:txBody>
          <a:bodyPr>
            <a:normAutofit/>
          </a:bodyPr>
          <a:lstStyle/>
          <a:p>
            <a:pPr>
              <a:lnSpc>
                <a:spcPct val="110000"/>
              </a:lnSpc>
              <a:buFont typeface="Arial" charset="0"/>
              <a:buChar char="•"/>
              <a:defRPr/>
            </a:pPr>
            <a:r>
              <a:rPr lang="en-US" sz="2200" dirty="0" smtClean="0"/>
              <a:t>Secondary </a:t>
            </a:r>
            <a:r>
              <a:rPr lang="en-US" sz="2200" dirty="0"/>
              <a:t>analysis </a:t>
            </a:r>
            <a:r>
              <a:rPr lang="en-US" sz="2200" dirty="0" smtClean="0"/>
              <a:t>of </a:t>
            </a:r>
            <a:r>
              <a:rPr lang="en-US" sz="2200" dirty="0" smtClean="0">
                <a:solidFill>
                  <a:srgbClr val="000000"/>
                </a:solidFill>
              </a:rPr>
              <a:t>Vancomycin Resistant Enterococcus (VRE) clearance in infected patients</a:t>
            </a:r>
          </a:p>
          <a:p>
            <a:pPr lvl="1">
              <a:lnSpc>
                <a:spcPct val="110000"/>
              </a:lnSpc>
              <a:buFont typeface="Arial" charset="0"/>
              <a:buChar char="–"/>
              <a:defRPr/>
            </a:pPr>
            <a:r>
              <a:rPr lang="en-US" dirty="0" smtClean="0">
                <a:solidFill>
                  <a:srgbClr val="000000"/>
                </a:solidFill>
              </a:rPr>
              <a:t>8/10 patients testing positive for VRE became negative </a:t>
            </a:r>
          </a:p>
          <a:p>
            <a:pPr lvl="1">
              <a:lnSpc>
                <a:spcPct val="110000"/>
              </a:lnSpc>
              <a:buFont typeface="Arial" charset="0"/>
              <a:buChar char="–"/>
              <a:defRPr/>
            </a:pPr>
            <a:r>
              <a:rPr lang="en-US" dirty="0"/>
              <a:t>Additional study </a:t>
            </a:r>
            <a:r>
              <a:rPr lang="en-US" dirty="0" smtClean="0"/>
              <a:t>needed </a:t>
            </a:r>
            <a:r>
              <a:rPr lang="en-US" dirty="0"/>
              <a:t>to </a:t>
            </a:r>
            <a:r>
              <a:rPr lang="en-US" dirty="0" smtClean="0"/>
              <a:t>further </a:t>
            </a:r>
            <a:r>
              <a:rPr lang="en-US" dirty="0"/>
              <a:t>assess the relationship between VRE and CDI </a:t>
            </a:r>
            <a:r>
              <a:rPr lang="en-US" dirty="0" smtClean="0"/>
              <a:t>clearance </a:t>
            </a:r>
            <a:endParaRPr lang="en-US" dirty="0"/>
          </a:p>
          <a:p>
            <a:pPr lvl="1">
              <a:buFont typeface="Arial" charset="0"/>
              <a:buChar char="–"/>
              <a:defRPr/>
            </a:pPr>
            <a:endParaRPr lang="en-US" sz="2200" dirty="0" smtClean="0">
              <a:solidFill>
                <a:srgbClr val="000000"/>
              </a:solidFill>
            </a:endParaRPr>
          </a:p>
          <a:p>
            <a:pPr marL="0" lvl="1" indent="0">
              <a:buFont typeface="Arial" charset="0"/>
              <a:buNone/>
              <a:defRPr/>
            </a:pPr>
            <a:endParaRPr lang="en-US" sz="2800" dirty="0" smtClean="0">
              <a:cs typeface="Arial" pitchFamily="34" charset="0"/>
            </a:endParaRPr>
          </a:p>
          <a:p>
            <a:pPr marL="0" indent="0">
              <a:buFont typeface="Arial" charset="0"/>
              <a:buNone/>
              <a:defRPr/>
            </a:pPr>
            <a:endParaRPr lang="en-US" sz="2800" dirty="0"/>
          </a:p>
          <a:p>
            <a:pPr marL="0" indent="0">
              <a:buFont typeface="Arial" charset="0"/>
              <a:buNone/>
              <a:defRPr/>
            </a:pPr>
            <a:endParaRPr lang="en-US" sz="1100" dirty="0"/>
          </a:p>
        </p:txBody>
      </p:sp>
      <p:sp>
        <p:nvSpPr>
          <p:cNvPr id="48130" name="Title 1"/>
          <p:cNvSpPr>
            <a:spLocks noGrp="1"/>
          </p:cNvSpPr>
          <p:nvPr>
            <p:ph type="title"/>
          </p:nvPr>
        </p:nvSpPr>
        <p:spPr>
          <a:xfrm>
            <a:off x="893763" y="549275"/>
            <a:ext cx="8250237" cy="730250"/>
          </a:xfrm>
        </p:spPr>
        <p:txBody>
          <a:bodyPr/>
          <a:lstStyle/>
          <a:p>
            <a:r>
              <a:rPr lang="en-US" altLang="en-US" sz="3200" dirty="0" smtClean="0"/>
              <a:t>Additional Proof-of Concept </a:t>
            </a:r>
          </a:p>
        </p:txBody>
      </p:sp>
      <p:sp>
        <p:nvSpPr>
          <p:cNvPr id="48131" name="TextBox 3"/>
          <p:cNvSpPr txBox="1">
            <a:spLocks noChangeArrowheads="1"/>
          </p:cNvSpPr>
          <p:nvPr/>
        </p:nvSpPr>
        <p:spPr bwMode="auto">
          <a:xfrm>
            <a:off x="1470025" y="5913438"/>
            <a:ext cx="1841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baseline="30000" dirty="0"/>
          </a:p>
          <a:p>
            <a:endParaRPr lang="en-US" altLang="en-US" sz="1400" dirty="0"/>
          </a:p>
        </p:txBody>
      </p:sp>
      <p:sp>
        <p:nvSpPr>
          <p:cNvPr id="48132" name="Slide Number Placeholder 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A3303FA-B401-4F0C-B7C5-058886C3090A}" type="slidenum">
              <a:rPr lang="en-US" altLang="en-US" sz="1800"/>
              <a:pPr/>
              <a:t>23</a:t>
            </a:fld>
            <a:endParaRPr lang="en-US" alt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dirty="0" smtClean="0"/>
              <a:t>PUNCH</a:t>
            </a:r>
            <a:r>
              <a:rPr lang="en-US" altLang="en-US" baseline="30000" dirty="0" smtClean="0"/>
              <a:t>™</a:t>
            </a:r>
            <a:r>
              <a:rPr lang="en-US" altLang="en-US" dirty="0" smtClean="0"/>
              <a:t> CD: Conclusions</a:t>
            </a:r>
          </a:p>
        </p:txBody>
      </p:sp>
      <p:sp>
        <p:nvSpPr>
          <p:cNvPr id="49154" name="Content Placeholder 2"/>
          <p:cNvSpPr>
            <a:spLocks noGrp="1"/>
          </p:cNvSpPr>
          <p:nvPr>
            <p:ph idx="1"/>
          </p:nvPr>
        </p:nvSpPr>
        <p:spPr/>
        <p:txBody>
          <a:bodyPr/>
          <a:lstStyle/>
          <a:p>
            <a:pPr>
              <a:lnSpc>
                <a:spcPct val="100000"/>
              </a:lnSpc>
            </a:pPr>
            <a:r>
              <a:rPr lang="en-US" altLang="en-US" sz="2400" dirty="0" smtClean="0">
                <a:solidFill>
                  <a:srgbClr val="000000"/>
                </a:solidFill>
              </a:rPr>
              <a:t>Rigorous, independent assessment of AEs </a:t>
            </a:r>
          </a:p>
          <a:p>
            <a:pPr>
              <a:lnSpc>
                <a:spcPct val="100000"/>
              </a:lnSpc>
            </a:pPr>
            <a:r>
              <a:rPr lang="en-US" altLang="en-US" sz="2400" dirty="0" smtClean="0">
                <a:solidFill>
                  <a:srgbClr val="000000"/>
                </a:solidFill>
              </a:rPr>
              <a:t>Overall satisfactory safety profile</a:t>
            </a:r>
            <a:r>
              <a:rPr lang="en-US" altLang="en-US" dirty="0" smtClean="0">
                <a:solidFill>
                  <a:srgbClr val="000000"/>
                </a:solidFill>
              </a:rPr>
              <a:t> </a:t>
            </a:r>
          </a:p>
          <a:p>
            <a:pPr lvl="1">
              <a:lnSpc>
                <a:spcPct val="100000"/>
              </a:lnSpc>
            </a:pPr>
            <a:r>
              <a:rPr lang="en-US" altLang="en-US" sz="2000" dirty="0" smtClean="0">
                <a:solidFill>
                  <a:srgbClr val="000000"/>
                </a:solidFill>
              </a:rPr>
              <a:t>No serious AEs attributed to RBX2660 or its administration </a:t>
            </a:r>
          </a:p>
          <a:p>
            <a:pPr>
              <a:lnSpc>
                <a:spcPct val="100000"/>
              </a:lnSpc>
            </a:pPr>
            <a:r>
              <a:rPr lang="en-US" altLang="en-US" sz="2400" dirty="0" smtClean="0">
                <a:solidFill>
                  <a:srgbClr val="000000"/>
                </a:solidFill>
              </a:rPr>
              <a:t>GI-related AEs common within 7 days of first dose </a:t>
            </a:r>
          </a:p>
          <a:p>
            <a:pPr lvl="1">
              <a:lnSpc>
                <a:spcPct val="100000"/>
              </a:lnSpc>
            </a:pPr>
            <a:r>
              <a:rPr lang="en-US" altLang="en-US" sz="2000" dirty="0" smtClean="0">
                <a:solidFill>
                  <a:srgbClr val="000000"/>
                </a:solidFill>
              </a:rPr>
              <a:t>Declined over time </a:t>
            </a:r>
          </a:p>
          <a:p>
            <a:pPr lvl="1">
              <a:lnSpc>
                <a:spcPct val="100000"/>
              </a:lnSpc>
            </a:pPr>
            <a:r>
              <a:rPr lang="en-US" altLang="en-US" sz="2000" dirty="0" smtClean="0">
                <a:solidFill>
                  <a:srgbClr val="000000"/>
                </a:solidFill>
              </a:rPr>
              <a:t>Less common with second dose </a:t>
            </a:r>
          </a:p>
          <a:p>
            <a:pPr>
              <a:lnSpc>
                <a:spcPct val="100000"/>
              </a:lnSpc>
            </a:pPr>
            <a:r>
              <a:rPr lang="en-US" altLang="en-US" sz="2400" dirty="0" smtClean="0">
                <a:solidFill>
                  <a:srgbClr val="000000"/>
                </a:solidFill>
              </a:rPr>
              <a:t>Overall efficacy 87.1</a:t>
            </a:r>
            <a:r>
              <a:rPr lang="en-US" altLang="en-US" dirty="0" smtClean="0">
                <a:solidFill>
                  <a:srgbClr val="000000"/>
                </a:solidFill>
              </a:rPr>
              <a:t>% </a:t>
            </a:r>
          </a:p>
          <a:p>
            <a:pPr>
              <a:lnSpc>
                <a:spcPct val="100000"/>
              </a:lnSpc>
            </a:pPr>
            <a:r>
              <a:rPr lang="en-US" altLang="en-US" sz="2400" dirty="0" smtClean="0">
                <a:solidFill>
                  <a:srgbClr val="000000"/>
                </a:solidFill>
              </a:rPr>
              <a:t>Efficacy of second dose with no antibiotic pretreatment higher than first dose with antibiotic pretreatment</a:t>
            </a:r>
          </a:p>
          <a:p>
            <a:pPr marL="0" indent="0">
              <a:lnSpc>
                <a:spcPct val="100000"/>
              </a:lnSpc>
              <a:buNone/>
            </a:pPr>
            <a:endParaRPr lang="en-US" altLang="en-US" dirty="0" smtClean="0"/>
          </a:p>
        </p:txBody>
      </p:sp>
      <p:sp>
        <p:nvSpPr>
          <p:cNvPr id="4915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77B367D-3263-4560-B5A0-D4E39B7F57E4}" type="slidenum">
              <a:rPr lang="en-US" altLang="en-US" sz="1800"/>
              <a:pPr/>
              <a:t>24</a:t>
            </a:fld>
            <a:endParaRPr lang="en-US" alt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dirty="0" smtClean="0"/>
              <a:t>2012 Beliefs: </a:t>
            </a:r>
            <a:br>
              <a:rPr lang="en-US" altLang="en-US" dirty="0" smtClean="0"/>
            </a:br>
            <a:r>
              <a:rPr lang="en-US" altLang="en-US" dirty="0" smtClean="0"/>
              <a:t>The Good, The Bad, and The Ugly</a:t>
            </a:r>
          </a:p>
        </p:txBody>
      </p:sp>
      <p:sp>
        <p:nvSpPr>
          <p:cNvPr id="3" name="Content Placeholder 2"/>
          <p:cNvSpPr>
            <a:spLocks noGrp="1"/>
          </p:cNvSpPr>
          <p:nvPr>
            <p:ph idx="1"/>
          </p:nvPr>
        </p:nvSpPr>
        <p:spPr>
          <a:xfrm>
            <a:off x="457200" y="1779588"/>
            <a:ext cx="8229600" cy="4525962"/>
          </a:xfrm>
        </p:spPr>
        <p:txBody>
          <a:bodyPr>
            <a:normAutofit/>
          </a:bodyPr>
          <a:lstStyle/>
          <a:p>
            <a:pPr>
              <a:lnSpc>
                <a:spcPct val="100000"/>
              </a:lnSpc>
            </a:pPr>
            <a:r>
              <a:rPr lang="en-US" altLang="en-US" sz="2400" dirty="0" smtClean="0">
                <a:solidFill>
                  <a:srgbClr val="000000"/>
                </a:solidFill>
              </a:rPr>
              <a:t>Nearly 100% cure with one treatment</a:t>
            </a:r>
          </a:p>
          <a:p>
            <a:pPr>
              <a:lnSpc>
                <a:spcPct val="100000"/>
              </a:lnSpc>
            </a:pPr>
            <a:r>
              <a:rPr lang="en-US" altLang="en-US" sz="2400" dirty="0" smtClean="0">
                <a:solidFill>
                  <a:srgbClr val="000000"/>
                </a:solidFill>
              </a:rPr>
              <a:t>Wouldn’t work if diarrhea wasn’t controlled by antibiotics before transplant</a:t>
            </a:r>
          </a:p>
          <a:p>
            <a:pPr>
              <a:lnSpc>
                <a:spcPct val="100000"/>
              </a:lnSpc>
            </a:pPr>
            <a:r>
              <a:rPr lang="en-US" altLang="en-US" sz="2400" dirty="0" smtClean="0">
                <a:solidFill>
                  <a:srgbClr val="000000"/>
                </a:solidFill>
              </a:rPr>
              <a:t>Need colonoscopy bowel prep regardless of method of delivery</a:t>
            </a:r>
          </a:p>
          <a:p>
            <a:pPr>
              <a:lnSpc>
                <a:spcPct val="100000"/>
              </a:lnSpc>
            </a:pPr>
            <a:r>
              <a:rPr lang="en-US" altLang="en-US" sz="2400" dirty="0" smtClean="0">
                <a:solidFill>
                  <a:srgbClr val="000000"/>
                </a:solidFill>
              </a:rPr>
              <a:t>Donor key to patient success</a:t>
            </a:r>
          </a:p>
          <a:p>
            <a:pPr>
              <a:lnSpc>
                <a:spcPct val="100000"/>
              </a:lnSpc>
            </a:pPr>
            <a:r>
              <a:rPr lang="en-US" altLang="en-US" sz="2400" dirty="0" smtClean="0">
                <a:solidFill>
                  <a:srgbClr val="000000"/>
                </a:solidFill>
              </a:rPr>
              <a:t>If failure with one donor; second treatment needed different donor </a:t>
            </a:r>
          </a:p>
          <a:p>
            <a:pPr>
              <a:lnSpc>
                <a:spcPct val="100000"/>
              </a:lnSpc>
            </a:pPr>
            <a:r>
              <a:rPr lang="en-US" altLang="en-US" sz="2400" dirty="0" smtClean="0">
                <a:solidFill>
                  <a:srgbClr val="000000"/>
                </a:solidFill>
              </a:rPr>
              <a:t>Best donors were related to the patient</a:t>
            </a:r>
          </a:p>
          <a:p>
            <a:pPr>
              <a:lnSpc>
                <a:spcPct val="100000"/>
              </a:lnSpc>
            </a:pPr>
            <a:r>
              <a:rPr lang="en-US" altLang="en-US" sz="2400" dirty="0" smtClean="0">
                <a:solidFill>
                  <a:srgbClr val="000000"/>
                </a:solidFill>
              </a:rPr>
              <a:t>100% safe - no adverse events</a:t>
            </a:r>
          </a:p>
          <a:p>
            <a:pPr>
              <a:buFont typeface="Arial" pitchFamily="34" charset="0"/>
              <a:buNone/>
            </a:pPr>
            <a:endParaRPr lang="en-US" altLang="en-US" sz="3000" dirty="0" smtClean="0">
              <a:solidFill>
                <a:srgbClr val="595959"/>
              </a:solidFill>
              <a:cs typeface="Arial" pitchFamily="34" charset="0"/>
            </a:endParaRPr>
          </a:p>
        </p:txBody>
      </p:sp>
      <p:sp>
        <p:nvSpPr>
          <p:cNvPr id="3686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37BA2A0-3CE0-48F6-91F8-69A525CAE940}" type="slidenum">
              <a:rPr lang="en-US" altLang="en-US" sz="1800"/>
              <a:pPr/>
              <a:t>25</a:t>
            </a:fld>
            <a:endParaRPr lang="en-US" altLang="en-US" sz="1800" dirty="0"/>
          </a:p>
        </p:txBody>
      </p:sp>
    </p:spTree>
    <p:extLst>
      <p:ext uri="{BB962C8B-B14F-4D97-AF65-F5344CB8AC3E}">
        <p14:creationId xmlns:p14="http://schemas.microsoft.com/office/powerpoint/2010/main" val="1881343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en-US" sz="3200" dirty="0" smtClean="0"/>
              <a:t>2015 Evidence:</a:t>
            </a:r>
            <a:br>
              <a:rPr lang="en-US" altLang="en-US" sz="3200" dirty="0" smtClean="0"/>
            </a:br>
            <a:r>
              <a:rPr lang="en-US" altLang="en-US" sz="3200" dirty="0" smtClean="0"/>
              <a:t>The Good, No Bad, No Ugly</a:t>
            </a:r>
          </a:p>
        </p:txBody>
      </p:sp>
      <p:sp>
        <p:nvSpPr>
          <p:cNvPr id="3" name="Content Placeholder 2"/>
          <p:cNvSpPr>
            <a:spLocks noGrp="1"/>
          </p:cNvSpPr>
          <p:nvPr>
            <p:ph idx="1"/>
          </p:nvPr>
        </p:nvSpPr>
        <p:spPr>
          <a:xfrm>
            <a:off x="457200" y="1788360"/>
            <a:ext cx="8229600" cy="4525963"/>
          </a:xfrm>
        </p:spPr>
        <p:txBody>
          <a:bodyPr>
            <a:noAutofit/>
          </a:bodyPr>
          <a:lstStyle/>
          <a:p>
            <a:r>
              <a:rPr lang="en-US" altLang="en-US" sz="2200" dirty="0" smtClean="0">
                <a:solidFill>
                  <a:srgbClr val="000000"/>
                </a:solidFill>
              </a:rPr>
              <a:t>Cure rate was high  - but not 100% with one dose</a:t>
            </a:r>
          </a:p>
          <a:p>
            <a:pPr lvl="1"/>
            <a:r>
              <a:rPr lang="en-US" altLang="en-US" sz="1900" dirty="0" smtClean="0">
                <a:solidFill>
                  <a:srgbClr val="000000"/>
                </a:solidFill>
              </a:rPr>
              <a:t>Some patients needed more than one treatment; time related “healing” or regeneration of the microbiome was evaluated by longitudinal 16s rRNA gene sequencing</a:t>
            </a:r>
          </a:p>
          <a:p>
            <a:r>
              <a:rPr lang="en-US" altLang="en-US" sz="2200" dirty="0" smtClean="0">
                <a:solidFill>
                  <a:srgbClr val="000000"/>
                </a:solidFill>
              </a:rPr>
              <a:t>Product worked in patients with active diarrhea </a:t>
            </a:r>
          </a:p>
          <a:p>
            <a:r>
              <a:rPr lang="en-US" altLang="en-US" sz="2200" dirty="0" smtClean="0">
                <a:solidFill>
                  <a:srgbClr val="000000"/>
                </a:solidFill>
              </a:rPr>
              <a:t>Bowel prep of any kind was not needed</a:t>
            </a:r>
          </a:p>
          <a:p>
            <a:r>
              <a:rPr lang="en-US" altLang="en-US" sz="2200" dirty="0" smtClean="0">
                <a:solidFill>
                  <a:srgbClr val="000000"/>
                </a:solidFill>
              </a:rPr>
              <a:t>Donor did not affect outcome</a:t>
            </a:r>
          </a:p>
          <a:p>
            <a:r>
              <a:rPr lang="en-US" altLang="en-US" sz="2200" dirty="0" smtClean="0">
                <a:solidFill>
                  <a:srgbClr val="000000"/>
                </a:solidFill>
              </a:rPr>
              <a:t>Non-related universal donors worked</a:t>
            </a:r>
          </a:p>
          <a:p>
            <a:r>
              <a:rPr lang="en-US" altLang="en-US" sz="2200" dirty="0" smtClean="0">
                <a:solidFill>
                  <a:srgbClr val="000000"/>
                </a:solidFill>
              </a:rPr>
              <a:t>Cure was durable </a:t>
            </a:r>
          </a:p>
          <a:p>
            <a:pPr lvl="1"/>
            <a:r>
              <a:rPr lang="en-US" altLang="en-US" sz="1900" dirty="0" smtClean="0">
                <a:solidFill>
                  <a:srgbClr val="000000"/>
                </a:solidFill>
              </a:rPr>
              <a:t>No additional occurrences in successful patients out to 6 months with/without antibiotic treatment for other indications</a:t>
            </a:r>
          </a:p>
          <a:p>
            <a:r>
              <a:rPr lang="en-US" altLang="en-US" sz="2200" dirty="0" smtClean="0">
                <a:solidFill>
                  <a:srgbClr val="000000"/>
                </a:solidFill>
              </a:rPr>
              <a:t>Clearance of other MDRO organisms promising future indication</a:t>
            </a:r>
          </a:p>
          <a:p>
            <a:pPr>
              <a:buFont typeface="Arial" pitchFamily="34" charset="0"/>
              <a:buNone/>
            </a:pPr>
            <a:endParaRPr lang="en-US" altLang="en-US" sz="1800" dirty="0" smtClean="0">
              <a:solidFill>
                <a:srgbClr val="595959"/>
              </a:solidFill>
              <a:cs typeface="Arial" pitchFamily="34" charset="0"/>
            </a:endParaRPr>
          </a:p>
        </p:txBody>
      </p:sp>
      <p:sp>
        <p:nvSpPr>
          <p:cNvPr id="50179"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9C3A2AE-C997-47CB-B25D-83B0963DA188}" type="slidenum">
              <a:rPr lang="en-US" altLang="en-US" sz="1800"/>
              <a:pPr/>
              <a:t>26</a:t>
            </a:fld>
            <a:endParaRPr lang="en-US" altLang="en-US" sz="1800" dirty="0"/>
          </a:p>
        </p:txBody>
      </p:sp>
    </p:spTree>
    <p:extLst>
      <p:ext uri="{BB962C8B-B14F-4D97-AF65-F5344CB8AC3E}">
        <p14:creationId xmlns:p14="http://schemas.microsoft.com/office/powerpoint/2010/main" val="3693760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22288" y="1433513"/>
            <a:ext cx="8089900" cy="1236662"/>
          </a:xfrm>
          <a:prstGeom prst="roundRect">
            <a:avLst/>
          </a:prstGeom>
          <a:solidFill>
            <a:srgbClr val="6BB2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178" name="Title 1"/>
          <p:cNvSpPr>
            <a:spLocks noGrp="1"/>
          </p:cNvSpPr>
          <p:nvPr>
            <p:ph type="title"/>
          </p:nvPr>
        </p:nvSpPr>
        <p:spPr/>
        <p:txBody>
          <a:bodyPr/>
          <a:lstStyle/>
          <a:p>
            <a:r>
              <a:rPr lang="en-US" dirty="0">
                <a:latin typeface="Arial" charset="0"/>
                <a:ea typeface="MS PGothic" charset="0"/>
              </a:rPr>
              <a:t>PUNCH</a:t>
            </a:r>
            <a:r>
              <a:rPr lang="en-US" baseline="30000" dirty="0">
                <a:latin typeface="Arial" charset="0"/>
                <a:ea typeface="MS PGothic" charset="0"/>
              </a:rPr>
              <a:t>™</a:t>
            </a:r>
            <a:r>
              <a:rPr lang="en-US" dirty="0">
                <a:latin typeface="Arial" charset="0"/>
                <a:ea typeface="MS PGothic" charset="0"/>
              </a:rPr>
              <a:t> CD 2: Groundbreaking MRT Trial</a:t>
            </a:r>
          </a:p>
        </p:txBody>
      </p:sp>
      <p:sp>
        <p:nvSpPr>
          <p:cNvPr id="50179"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A09E89D-575D-B243-9521-1358FAAF1B61}" type="slidenum">
              <a:rPr lang="en-US" sz="1800"/>
              <a:pPr/>
              <a:t>27</a:t>
            </a:fld>
            <a:endParaRPr lang="en-US" sz="1800" dirty="0"/>
          </a:p>
        </p:txBody>
      </p:sp>
      <p:sp>
        <p:nvSpPr>
          <p:cNvPr id="8" name="Content Placeholder 7"/>
          <p:cNvSpPr>
            <a:spLocks noGrp="1"/>
          </p:cNvSpPr>
          <p:nvPr>
            <p:ph idx="1"/>
          </p:nvPr>
        </p:nvSpPr>
        <p:spPr>
          <a:xfrm>
            <a:off x="457200" y="2801938"/>
            <a:ext cx="8229600" cy="3575050"/>
          </a:xfrm>
        </p:spPr>
        <p:txBody>
          <a:bodyPr/>
          <a:lstStyle/>
          <a:p>
            <a:pPr>
              <a:lnSpc>
                <a:spcPct val="100000"/>
              </a:lnSpc>
              <a:defRPr/>
            </a:pPr>
            <a:r>
              <a:rPr lang="en-US" sz="2400" dirty="0" smtClean="0">
                <a:solidFill>
                  <a:srgbClr val="000000"/>
                </a:solidFill>
              </a:rPr>
              <a:t>Multicenter, prospective efficacy and safety study</a:t>
            </a:r>
          </a:p>
          <a:p>
            <a:pPr lvl="1">
              <a:lnSpc>
                <a:spcPct val="100000"/>
              </a:lnSpc>
              <a:defRPr/>
            </a:pPr>
            <a:r>
              <a:rPr lang="en-US" sz="2200" dirty="0" smtClean="0">
                <a:solidFill>
                  <a:srgbClr val="000000"/>
                </a:solidFill>
              </a:rPr>
              <a:t>Randomized</a:t>
            </a:r>
          </a:p>
          <a:p>
            <a:pPr lvl="1">
              <a:lnSpc>
                <a:spcPct val="100000"/>
              </a:lnSpc>
              <a:defRPr/>
            </a:pPr>
            <a:r>
              <a:rPr lang="en-US" sz="2200" dirty="0" smtClean="0">
                <a:solidFill>
                  <a:srgbClr val="000000"/>
                </a:solidFill>
              </a:rPr>
              <a:t>Double blind</a:t>
            </a:r>
          </a:p>
          <a:p>
            <a:pPr lvl="1">
              <a:lnSpc>
                <a:spcPct val="100000"/>
              </a:lnSpc>
              <a:defRPr/>
            </a:pPr>
            <a:r>
              <a:rPr lang="en-US" sz="2200" dirty="0" smtClean="0">
                <a:solidFill>
                  <a:srgbClr val="000000"/>
                </a:solidFill>
              </a:rPr>
              <a:t>Placebo controlled </a:t>
            </a:r>
          </a:p>
          <a:p>
            <a:pPr lvl="1">
              <a:lnSpc>
                <a:spcPct val="100000"/>
              </a:lnSpc>
              <a:defRPr/>
            </a:pPr>
            <a:r>
              <a:rPr lang="en-US" sz="2200" dirty="0" smtClean="0">
                <a:solidFill>
                  <a:srgbClr val="000000"/>
                </a:solidFill>
              </a:rPr>
              <a:t>120 patients </a:t>
            </a:r>
          </a:p>
          <a:p>
            <a:pPr lvl="1">
              <a:lnSpc>
                <a:spcPct val="100000"/>
              </a:lnSpc>
              <a:defRPr/>
            </a:pPr>
            <a:r>
              <a:rPr lang="en-US" sz="2200" dirty="0" smtClean="0">
                <a:solidFill>
                  <a:srgbClr val="000000"/>
                </a:solidFill>
              </a:rPr>
              <a:t>Three treatment arms</a:t>
            </a:r>
          </a:p>
          <a:p>
            <a:pPr>
              <a:lnSpc>
                <a:spcPct val="100000"/>
              </a:lnSpc>
              <a:defRPr/>
            </a:pPr>
            <a:r>
              <a:rPr lang="en-US" sz="2400" dirty="0" smtClean="0">
                <a:solidFill>
                  <a:srgbClr val="000000"/>
                </a:solidFill>
              </a:rPr>
              <a:t>21 sites in US and Canada</a:t>
            </a:r>
          </a:p>
          <a:p>
            <a:pPr>
              <a:lnSpc>
                <a:spcPct val="100000"/>
              </a:lnSpc>
              <a:defRPr/>
            </a:pPr>
            <a:r>
              <a:rPr lang="en-US" sz="2400" dirty="0" smtClean="0">
                <a:solidFill>
                  <a:srgbClr val="000000"/>
                </a:solidFill>
              </a:rPr>
              <a:t>Enrollment completed Sept 2015</a:t>
            </a:r>
          </a:p>
          <a:p>
            <a:pPr marL="0" indent="0">
              <a:buFont typeface="Arial" charset="0"/>
              <a:buNone/>
              <a:defRPr/>
            </a:pPr>
            <a:endParaRPr lang="en-US" sz="3300" dirty="0" smtClean="0">
              <a:solidFill>
                <a:srgbClr val="000000"/>
              </a:solidFill>
            </a:endParaRPr>
          </a:p>
          <a:p>
            <a:pPr>
              <a:defRPr/>
            </a:pPr>
            <a:endParaRPr lang="en-US" sz="1600" dirty="0"/>
          </a:p>
        </p:txBody>
      </p:sp>
      <p:sp>
        <p:nvSpPr>
          <p:cNvPr id="50181" name="TextBox 9"/>
          <p:cNvSpPr txBox="1">
            <a:spLocks noChangeArrowheads="1"/>
          </p:cNvSpPr>
          <p:nvPr/>
        </p:nvSpPr>
        <p:spPr bwMode="auto">
          <a:xfrm>
            <a:off x="635000" y="1668463"/>
            <a:ext cx="7880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dirty="0">
                <a:solidFill>
                  <a:schemeClr val="bg1"/>
                </a:solidFill>
              </a:rPr>
              <a:t>First ever multicenter, randomized, double-blind, placebo controlled IND study for microbiota based drug</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dirty="0" smtClean="0"/>
              <a:t>PUNCH</a:t>
            </a:r>
            <a:r>
              <a:rPr lang="en-US" altLang="en-US" baseline="30000" dirty="0" smtClean="0"/>
              <a:t>™</a:t>
            </a:r>
            <a:r>
              <a:rPr lang="en-US" altLang="en-US" dirty="0" smtClean="0"/>
              <a:t> CD 3 Confirmatory Trial </a:t>
            </a:r>
          </a:p>
        </p:txBody>
      </p:sp>
      <p:sp>
        <p:nvSpPr>
          <p:cNvPr id="3" name="Content Placeholder 2"/>
          <p:cNvSpPr>
            <a:spLocks noGrp="1"/>
          </p:cNvSpPr>
          <p:nvPr>
            <p:ph idx="1"/>
          </p:nvPr>
        </p:nvSpPr>
        <p:spPr/>
        <p:txBody>
          <a:bodyPr>
            <a:normAutofit/>
          </a:bodyPr>
          <a:lstStyle/>
          <a:p>
            <a:pPr>
              <a:lnSpc>
                <a:spcPct val="100000"/>
              </a:lnSpc>
              <a:buFont typeface="Arial" charset="0"/>
              <a:buChar char="•"/>
              <a:defRPr/>
            </a:pPr>
            <a:r>
              <a:rPr lang="en-US" sz="2400" dirty="0" smtClean="0">
                <a:solidFill>
                  <a:srgbClr val="000000"/>
                </a:solidFill>
              </a:rPr>
              <a:t>Multicenter, prospective efficacy and safety study</a:t>
            </a:r>
          </a:p>
          <a:p>
            <a:pPr lvl="1">
              <a:lnSpc>
                <a:spcPct val="100000"/>
              </a:lnSpc>
              <a:buFont typeface="Arial" charset="0"/>
              <a:buChar char="–"/>
              <a:defRPr/>
            </a:pPr>
            <a:r>
              <a:rPr lang="en-US" sz="2000" dirty="0" smtClean="0">
                <a:solidFill>
                  <a:srgbClr val="000000"/>
                </a:solidFill>
              </a:rPr>
              <a:t>Randomized</a:t>
            </a:r>
          </a:p>
          <a:p>
            <a:pPr lvl="1">
              <a:lnSpc>
                <a:spcPct val="100000"/>
              </a:lnSpc>
              <a:buFont typeface="Arial" charset="0"/>
              <a:buChar char="–"/>
              <a:defRPr/>
            </a:pPr>
            <a:r>
              <a:rPr lang="en-US" sz="2000" dirty="0" smtClean="0">
                <a:solidFill>
                  <a:srgbClr val="000000"/>
                </a:solidFill>
              </a:rPr>
              <a:t>Controlled </a:t>
            </a:r>
          </a:p>
          <a:p>
            <a:pPr lvl="1">
              <a:lnSpc>
                <a:spcPct val="100000"/>
              </a:lnSpc>
              <a:buFont typeface="Arial" charset="0"/>
              <a:buChar char="–"/>
              <a:defRPr/>
            </a:pPr>
            <a:r>
              <a:rPr lang="en-US" sz="2000" dirty="0" smtClean="0">
                <a:solidFill>
                  <a:srgbClr val="000000"/>
                </a:solidFill>
              </a:rPr>
              <a:t>Two treatment arms</a:t>
            </a:r>
          </a:p>
          <a:p>
            <a:pPr>
              <a:lnSpc>
                <a:spcPct val="100000"/>
              </a:lnSpc>
              <a:buFont typeface="Arial" charset="0"/>
              <a:buChar char="•"/>
              <a:defRPr/>
            </a:pPr>
            <a:r>
              <a:rPr lang="en-US" sz="2400" dirty="0" smtClean="0">
                <a:solidFill>
                  <a:srgbClr val="000000"/>
                </a:solidFill>
              </a:rPr>
              <a:t>Up to 40 US and Canadian sites</a:t>
            </a:r>
          </a:p>
          <a:p>
            <a:pPr marL="0" indent="0">
              <a:buFont typeface="Arial" charset="0"/>
              <a:buNone/>
              <a:defRPr/>
            </a:pPr>
            <a:endParaRPr lang="en-US" sz="2400" dirty="0" smtClean="0">
              <a:solidFill>
                <a:srgbClr val="000000"/>
              </a:solidFill>
              <a:cs typeface="Arial" pitchFamily="34" charset="0"/>
            </a:endParaRPr>
          </a:p>
          <a:p>
            <a:pPr marL="0" indent="0">
              <a:buFont typeface="Arial" charset="0"/>
              <a:buNone/>
              <a:defRPr/>
            </a:pPr>
            <a:endParaRPr lang="en-US" sz="3000" dirty="0" smtClean="0">
              <a:cs typeface="Arial" pitchFamily="34" charset="0"/>
            </a:endParaRPr>
          </a:p>
        </p:txBody>
      </p:sp>
      <p:sp>
        <p:nvSpPr>
          <p:cNvPr id="5222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78AC5DC-ED00-4E2E-A5D1-BFCC0CDB1E4B}" type="slidenum">
              <a:rPr lang="en-US" altLang="en-US" sz="1800"/>
              <a:pPr/>
              <a:t>28</a:t>
            </a:fld>
            <a:endParaRPr lang="en-US" alt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en-US" dirty="0"/>
              <a:t>RBX2660 Regulatory Milestones</a:t>
            </a:r>
            <a:endParaRPr lang="en-US" dirty="0"/>
          </a:p>
        </p:txBody>
      </p:sp>
      <p:sp>
        <p:nvSpPr>
          <p:cNvPr id="4" name="Slide Number Placeholder 3"/>
          <p:cNvSpPr>
            <a:spLocks noGrp="1"/>
          </p:cNvSpPr>
          <p:nvPr>
            <p:ph type="sldNum" sz="quarter" idx="11"/>
          </p:nvPr>
        </p:nvSpPr>
        <p:spPr/>
        <p:txBody>
          <a:bodyPr/>
          <a:lstStyle/>
          <a:p>
            <a:fld id="{04626127-7981-4295-9997-C23AE270B7AE}" type="slidenum">
              <a:rPr lang="en-US" altLang="en-US" smtClean="0"/>
              <a:pPr/>
              <a:t>29</a:t>
            </a:fld>
            <a:endParaRPr lang="en-US" alt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783289002"/>
              </p:ext>
            </p:extLst>
          </p:nvPr>
        </p:nvGraphicFramePr>
        <p:xfrm>
          <a:off x="617538" y="1176456"/>
          <a:ext cx="8309359" cy="5308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191352"/>
            <a:ext cx="1568744" cy="373478"/>
          </a:xfrm>
          <a:prstGeom prst="rect">
            <a:avLst/>
          </a:prstGeom>
          <a:noFill/>
        </p:spPr>
        <p:txBody>
          <a:bodyPr wrap="square" rtlCol="0">
            <a:spAutoFit/>
          </a:bodyPr>
          <a:lstStyle/>
          <a:p>
            <a:r>
              <a:rPr lang="en-US" b="1" dirty="0" smtClean="0"/>
              <a:t>May 2013</a:t>
            </a:r>
            <a:endParaRPr lang="en-US" b="1" dirty="0"/>
          </a:p>
        </p:txBody>
      </p:sp>
      <p:sp>
        <p:nvSpPr>
          <p:cNvPr id="8" name="TextBox 7"/>
          <p:cNvSpPr txBox="1"/>
          <p:nvPr/>
        </p:nvSpPr>
        <p:spPr>
          <a:xfrm>
            <a:off x="6355370" y="1607596"/>
            <a:ext cx="1568744" cy="373478"/>
          </a:xfrm>
          <a:prstGeom prst="rect">
            <a:avLst/>
          </a:prstGeom>
          <a:noFill/>
        </p:spPr>
        <p:txBody>
          <a:bodyPr wrap="square" rtlCol="0">
            <a:spAutoFit/>
          </a:bodyPr>
          <a:lstStyle/>
          <a:p>
            <a:r>
              <a:rPr lang="en-US" b="1" dirty="0" smtClean="0"/>
              <a:t>Sep 2015</a:t>
            </a:r>
            <a:endParaRPr lang="en-US" b="1" dirty="0"/>
          </a:p>
        </p:txBody>
      </p:sp>
      <p:sp>
        <p:nvSpPr>
          <p:cNvPr id="9" name="TextBox 8"/>
          <p:cNvSpPr txBox="1"/>
          <p:nvPr/>
        </p:nvSpPr>
        <p:spPr>
          <a:xfrm>
            <a:off x="743335" y="4263673"/>
            <a:ext cx="1404360" cy="373478"/>
          </a:xfrm>
          <a:prstGeom prst="rect">
            <a:avLst/>
          </a:prstGeom>
          <a:noFill/>
        </p:spPr>
        <p:txBody>
          <a:bodyPr wrap="square" rtlCol="0">
            <a:spAutoFit/>
          </a:bodyPr>
          <a:lstStyle/>
          <a:p>
            <a:r>
              <a:rPr lang="en-US" b="1" dirty="0" smtClean="0"/>
              <a:t>Nov 2013</a:t>
            </a:r>
            <a:endParaRPr lang="en-US" b="1" dirty="0"/>
          </a:p>
        </p:txBody>
      </p:sp>
      <p:sp>
        <p:nvSpPr>
          <p:cNvPr id="10" name="TextBox 9"/>
          <p:cNvSpPr txBox="1"/>
          <p:nvPr/>
        </p:nvSpPr>
        <p:spPr>
          <a:xfrm>
            <a:off x="1639743" y="3473356"/>
            <a:ext cx="1568744" cy="373478"/>
          </a:xfrm>
          <a:prstGeom prst="rect">
            <a:avLst/>
          </a:prstGeom>
          <a:noFill/>
        </p:spPr>
        <p:txBody>
          <a:bodyPr wrap="square" rtlCol="0">
            <a:spAutoFit/>
          </a:bodyPr>
          <a:lstStyle/>
          <a:p>
            <a:r>
              <a:rPr lang="en-US" b="1" dirty="0" smtClean="0"/>
              <a:t>Mar 2014</a:t>
            </a:r>
            <a:endParaRPr lang="en-US" b="1" dirty="0"/>
          </a:p>
        </p:txBody>
      </p:sp>
      <p:sp>
        <p:nvSpPr>
          <p:cNvPr id="11" name="TextBox 10"/>
          <p:cNvSpPr txBox="1"/>
          <p:nvPr/>
        </p:nvSpPr>
        <p:spPr>
          <a:xfrm>
            <a:off x="3108427" y="2596284"/>
            <a:ext cx="1568744" cy="373478"/>
          </a:xfrm>
          <a:prstGeom prst="rect">
            <a:avLst/>
          </a:prstGeom>
          <a:noFill/>
        </p:spPr>
        <p:txBody>
          <a:bodyPr wrap="square" rtlCol="0">
            <a:spAutoFit/>
          </a:bodyPr>
          <a:lstStyle/>
          <a:p>
            <a:r>
              <a:rPr lang="en-US" b="1" dirty="0" smtClean="0"/>
              <a:t>Dec 2014</a:t>
            </a:r>
            <a:endParaRPr lang="en-US" b="1" dirty="0"/>
          </a:p>
        </p:txBody>
      </p:sp>
      <p:sp>
        <p:nvSpPr>
          <p:cNvPr id="12" name="TextBox 11"/>
          <p:cNvSpPr txBox="1"/>
          <p:nvPr/>
        </p:nvSpPr>
        <p:spPr>
          <a:xfrm>
            <a:off x="4845260" y="1981074"/>
            <a:ext cx="1568744" cy="373478"/>
          </a:xfrm>
          <a:prstGeom prst="rect">
            <a:avLst/>
          </a:prstGeom>
          <a:noFill/>
        </p:spPr>
        <p:txBody>
          <a:bodyPr wrap="square" rtlCol="0">
            <a:spAutoFit/>
          </a:bodyPr>
          <a:lstStyle/>
          <a:p>
            <a:r>
              <a:rPr lang="en-US" b="1" dirty="0" smtClean="0"/>
              <a:t>Aug 2015</a:t>
            </a:r>
            <a:endParaRPr lang="en-US" b="1" dirty="0"/>
          </a:p>
        </p:txBody>
      </p:sp>
      <p:sp>
        <p:nvSpPr>
          <p:cNvPr id="15" name="Oval 14"/>
          <p:cNvSpPr/>
          <p:nvPr/>
        </p:nvSpPr>
        <p:spPr>
          <a:xfrm>
            <a:off x="7224369" y="2149800"/>
            <a:ext cx="814850" cy="78563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6" name="Group 15"/>
          <p:cNvGrpSpPr/>
          <p:nvPr/>
        </p:nvGrpSpPr>
        <p:grpSpPr>
          <a:xfrm>
            <a:off x="6952982" y="2960121"/>
            <a:ext cx="1649545" cy="729767"/>
            <a:chOff x="4937438" y="2016830"/>
            <a:chExt cx="1649545" cy="729767"/>
          </a:xfrm>
        </p:grpSpPr>
        <p:sp>
          <p:nvSpPr>
            <p:cNvPr id="17" name="Rectangle 16"/>
            <p:cNvSpPr/>
            <p:nvPr/>
          </p:nvSpPr>
          <p:spPr>
            <a:xfrm>
              <a:off x="4937438" y="2016830"/>
              <a:ext cx="1649545" cy="7297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4937438" y="2016830"/>
              <a:ext cx="1649545" cy="7297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5254" tIns="0" rIns="0" bIns="0" numCol="1" spcCol="1270" anchor="t" anchorCtr="0">
              <a:noAutofit/>
            </a:bodyPr>
            <a:lstStyle/>
            <a:p>
              <a:pPr lvl="0" defTabSz="666750">
                <a:lnSpc>
                  <a:spcPct val="90000"/>
                </a:lnSpc>
                <a:spcAft>
                  <a:spcPct val="35000"/>
                </a:spcAft>
              </a:pPr>
              <a:r>
                <a:rPr lang="en-US" altLang="en-US" sz="1600" dirty="0">
                  <a:cs typeface="Arial" pitchFamily="34" charset="0"/>
                </a:rPr>
                <a:t>Phase 2B </a:t>
              </a:r>
              <a:r>
                <a:rPr lang="en-US" altLang="en-US" sz="1600" b="1" dirty="0">
                  <a:cs typeface="Arial" pitchFamily="34" charset="0"/>
                </a:rPr>
                <a:t>enrollment completed </a:t>
              </a:r>
              <a:endParaRPr lang="en-US" sz="1500" kern="1200" dirty="0"/>
            </a:p>
          </p:txBody>
        </p:sp>
      </p:grpSp>
    </p:spTree>
    <p:extLst>
      <p:ext uri="{BB962C8B-B14F-4D97-AF65-F5344CB8AC3E}">
        <p14:creationId xmlns:p14="http://schemas.microsoft.com/office/powerpoint/2010/main" val="391082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0A8B046-0A84-4724-BAB4-3EF964DA0C8F}" type="slidenum">
              <a:rPr lang="en-US" altLang="en-US" sz="1800"/>
              <a:pPr/>
              <a:t>3</a:t>
            </a:fld>
            <a:endParaRPr lang="en-US" altLang="en-US" sz="1800" dirty="0"/>
          </a:p>
        </p:txBody>
      </p:sp>
      <p:grpSp>
        <p:nvGrpSpPr>
          <p:cNvPr id="6" name="Group 5"/>
          <p:cNvGrpSpPr/>
          <p:nvPr/>
        </p:nvGrpSpPr>
        <p:grpSpPr>
          <a:xfrm>
            <a:off x="1089013" y="597566"/>
            <a:ext cx="7165569" cy="5527483"/>
            <a:chOff x="939605" y="690935"/>
            <a:chExt cx="7165569" cy="5671765"/>
          </a:xfrm>
        </p:grpSpPr>
        <p:sp>
          <p:nvSpPr>
            <p:cNvPr id="5" name="Rectangle 4"/>
            <p:cNvSpPr/>
            <p:nvPr/>
          </p:nvSpPr>
          <p:spPr>
            <a:xfrm>
              <a:off x="939605" y="690935"/>
              <a:ext cx="7165569" cy="5671765"/>
            </a:xfrm>
            <a:prstGeom prst="rect">
              <a:avLst/>
            </a:prstGeom>
            <a:solidFill>
              <a:srgbClr val="0379A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fish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84" y="1199276"/>
              <a:ext cx="6185227" cy="4638920"/>
            </a:xfrm>
            <a:prstGeom prst="rect">
              <a:avLst/>
            </a:prstGeom>
          </p:spPr>
        </p:pic>
      </p:grpSp>
    </p:spTree>
    <p:extLst>
      <p:ext uri="{BB962C8B-B14F-4D97-AF65-F5344CB8AC3E}">
        <p14:creationId xmlns:p14="http://schemas.microsoft.com/office/powerpoint/2010/main" val="262963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136650" y="595313"/>
            <a:ext cx="7075697" cy="906462"/>
          </a:xfrm>
        </p:spPr>
        <p:txBody>
          <a:bodyPr/>
          <a:lstStyle/>
          <a:p>
            <a:r>
              <a:rPr lang="en-US" altLang="en-US" dirty="0" smtClean="0">
                <a:solidFill>
                  <a:srgbClr val="0379AE"/>
                </a:solidFill>
              </a:rPr>
              <a:t>Human G</a:t>
            </a:r>
            <a:r>
              <a:rPr lang="en-US" altLang="en-US" dirty="0" smtClean="0"/>
              <a:t>ut Microbiome: </a:t>
            </a:r>
            <a:br>
              <a:rPr lang="en-US" altLang="en-US" dirty="0" smtClean="0"/>
            </a:br>
            <a:r>
              <a:rPr lang="en-US" altLang="en-US" dirty="0" smtClean="0"/>
              <a:t>Expanding Clinical Frontier</a:t>
            </a:r>
          </a:p>
        </p:txBody>
      </p:sp>
      <p:sp>
        <p:nvSpPr>
          <p:cNvPr id="54274" name="Content Placeholder 2"/>
          <p:cNvSpPr>
            <a:spLocks noGrp="1"/>
          </p:cNvSpPr>
          <p:nvPr>
            <p:ph idx="1"/>
          </p:nvPr>
        </p:nvSpPr>
        <p:spPr>
          <a:xfrm>
            <a:off x="914400" y="1804988"/>
            <a:ext cx="7756525" cy="3722687"/>
          </a:xfrm>
        </p:spPr>
        <p:txBody>
          <a:bodyPr/>
          <a:lstStyle/>
          <a:p>
            <a:pPr marL="0" indent="0">
              <a:buFont typeface="Arial" pitchFamily="34" charset="0"/>
              <a:buNone/>
            </a:pPr>
            <a:endParaRPr lang="en-US" altLang="en-US" sz="2800" dirty="0" smtClean="0"/>
          </a:p>
          <a:p>
            <a:pPr marL="0" indent="0">
              <a:buFont typeface="Arial" pitchFamily="34" charset="0"/>
              <a:buNone/>
            </a:pPr>
            <a:endParaRPr lang="en-US" altLang="en-US" sz="3200" dirty="0" smtClean="0"/>
          </a:p>
        </p:txBody>
      </p:sp>
      <p:grpSp>
        <p:nvGrpSpPr>
          <p:cNvPr id="54275" name="Group 13"/>
          <p:cNvGrpSpPr>
            <a:grpSpLocks/>
          </p:cNvGrpSpPr>
          <p:nvPr/>
        </p:nvGrpSpPr>
        <p:grpSpPr bwMode="auto">
          <a:xfrm>
            <a:off x="4591050" y="1763713"/>
            <a:ext cx="4114800" cy="4241800"/>
            <a:chOff x="2499813" y="1420520"/>
            <a:chExt cx="4115937" cy="4242584"/>
          </a:xfrm>
        </p:grpSpPr>
        <p:sp>
          <p:nvSpPr>
            <p:cNvPr id="18" name="Freeform 17"/>
            <p:cNvSpPr/>
            <p:nvPr/>
          </p:nvSpPr>
          <p:spPr>
            <a:xfrm rot="2885111">
              <a:off x="3703601" y="3624324"/>
              <a:ext cx="2861204" cy="1168723"/>
            </a:xfrm>
            <a:custGeom>
              <a:avLst/>
              <a:gdLst>
                <a:gd name="connsiteX0" fmla="*/ 0 w 2785441"/>
                <a:gd name="connsiteY0" fmla="*/ 584398 h 1168796"/>
                <a:gd name="connsiteX1" fmla="*/ 1392721 w 2785441"/>
                <a:gd name="connsiteY1" fmla="*/ 0 h 1168796"/>
                <a:gd name="connsiteX2" fmla="*/ 2785442 w 2785441"/>
                <a:gd name="connsiteY2" fmla="*/ 584398 h 1168796"/>
                <a:gd name="connsiteX3" fmla="*/ 1392721 w 2785441"/>
                <a:gd name="connsiteY3" fmla="*/ 1168796 h 1168796"/>
                <a:gd name="connsiteX4" fmla="*/ 0 w 2785441"/>
                <a:gd name="connsiteY4" fmla="*/ 584398 h 116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441" h="1168796">
                  <a:moveTo>
                    <a:pt x="0" y="584398"/>
                  </a:moveTo>
                  <a:cubicBezTo>
                    <a:pt x="0" y="261644"/>
                    <a:pt x="623542" y="0"/>
                    <a:pt x="1392721" y="0"/>
                  </a:cubicBezTo>
                  <a:cubicBezTo>
                    <a:pt x="2161900" y="0"/>
                    <a:pt x="2785442" y="261644"/>
                    <a:pt x="2785442" y="584398"/>
                  </a:cubicBezTo>
                  <a:cubicBezTo>
                    <a:pt x="2785442" y="907152"/>
                    <a:pt x="2161900" y="1168796"/>
                    <a:pt x="1392721" y="1168796"/>
                  </a:cubicBezTo>
                  <a:cubicBezTo>
                    <a:pt x="623542" y="1168796"/>
                    <a:pt x="0" y="907152"/>
                    <a:pt x="0" y="584398"/>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25697" tIns="188945" rIns="425698" bIns="188946" spcCol="1270" anchor="ctr"/>
            <a:lstStyle/>
            <a:p>
              <a:pPr algn="r" defTabSz="622300">
                <a:lnSpc>
                  <a:spcPct val="90000"/>
                </a:lnSpc>
                <a:spcAft>
                  <a:spcPct val="35000"/>
                </a:spcAft>
                <a:defRPr/>
              </a:pPr>
              <a:r>
                <a:rPr lang="en-US" sz="1400" b="1" dirty="0">
                  <a:solidFill>
                    <a:srgbClr val="000000"/>
                  </a:solidFill>
                  <a:cs typeface="Arial" panose="020B0604020202020204" pitchFamily="34" charset="0"/>
                </a:rPr>
                <a:t>Liver Disease</a:t>
              </a:r>
            </a:p>
          </p:txBody>
        </p:sp>
        <p:sp>
          <p:nvSpPr>
            <p:cNvPr id="19" name="Freeform 18"/>
            <p:cNvSpPr/>
            <p:nvPr/>
          </p:nvSpPr>
          <p:spPr>
            <a:xfrm rot="18349140">
              <a:off x="2721450" y="3772782"/>
              <a:ext cx="2611921" cy="1168723"/>
            </a:xfrm>
            <a:custGeom>
              <a:avLst/>
              <a:gdLst>
                <a:gd name="connsiteX0" fmla="*/ 0 w 2626999"/>
                <a:gd name="connsiteY0" fmla="*/ 584398 h 1168796"/>
                <a:gd name="connsiteX1" fmla="*/ 1313500 w 2626999"/>
                <a:gd name="connsiteY1" fmla="*/ 0 h 1168796"/>
                <a:gd name="connsiteX2" fmla="*/ 2627000 w 2626999"/>
                <a:gd name="connsiteY2" fmla="*/ 584398 h 1168796"/>
                <a:gd name="connsiteX3" fmla="*/ 1313500 w 2626999"/>
                <a:gd name="connsiteY3" fmla="*/ 1168796 h 1168796"/>
                <a:gd name="connsiteX4" fmla="*/ 0 w 2626999"/>
                <a:gd name="connsiteY4" fmla="*/ 584398 h 116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999" h="1168796">
                  <a:moveTo>
                    <a:pt x="0" y="584398"/>
                  </a:moveTo>
                  <a:cubicBezTo>
                    <a:pt x="0" y="261644"/>
                    <a:pt x="588074" y="0"/>
                    <a:pt x="1313500" y="0"/>
                  </a:cubicBezTo>
                  <a:cubicBezTo>
                    <a:pt x="2038926" y="0"/>
                    <a:pt x="2627000" y="261644"/>
                    <a:pt x="2627000" y="584398"/>
                  </a:cubicBezTo>
                  <a:cubicBezTo>
                    <a:pt x="2627000" y="907152"/>
                    <a:pt x="2038926" y="1168796"/>
                    <a:pt x="1313500" y="1168796"/>
                  </a:cubicBezTo>
                  <a:cubicBezTo>
                    <a:pt x="588074" y="1168796"/>
                    <a:pt x="0" y="907152"/>
                    <a:pt x="0" y="584398"/>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02494" tIns="188946" rIns="402495" bIns="188945" spcCol="1270" anchor="ctr"/>
            <a:lstStyle/>
            <a:p>
              <a:pPr defTabSz="622300">
                <a:lnSpc>
                  <a:spcPct val="90000"/>
                </a:lnSpc>
                <a:spcAft>
                  <a:spcPct val="35000"/>
                </a:spcAft>
                <a:defRPr/>
              </a:pPr>
              <a:r>
                <a:rPr lang="en-US" sz="1400" b="1" dirty="0">
                  <a:solidFill>
                    <a:srgbClr val="000000"/>
                  </a:solidFill>
                  <a:cs typeface="Arial" panose="020B0604020202020204" pitchFamily="34" charset="0"/>
                </a:rPr>
                <a:t>Inflammatory</a:t>
              </a:r>
            </a:p>
            <a:p>
              <a:pPr defTabSz="622300">
                <a:lnSpc>
                  <a:spcPct val="90000"/>
                </a:lnSpc>
                <a:spcAft>
                  <a:spcPct val="35000"/>
                </a:spcAft>
                <a:defRPr/>
              </a:pPr>
              <a:r>
                <a:rPr lang="en-US" sz="1400" b="1" dirty="0">
                  <a:solidFill>
                    <a:srgbClr val="000000"/>
                  </a:solidFill>
                  <a:cs typeface="Arial" panose="020B0604020202020204" pitchFamily="34" charset="0"/>
                </a:rPr>
                <a:t>Disease</a:t>
              </a:r>
            </a:p>
          </p:txBody>
        </p:sp>
        <p:sp>
          <p:nvSpPr>
            <p:cNvPr id="20" name="Freeform 19"/>
            <p:cNvSpPr/>
            <p:nvPr/>
          </p:nvSpPr>
          <p:spPr>
            <a:xfrm rot="661500">
              <a:off x="2499813" y="2879702"/>
              <a:ext cx="2713788" cy="1168616"/>
            </a:xfrm>
            <a:custGeom>
              <a:avLst/>
              <a:gdLst>
                <a:gd name="connsiteX0" fmla="*/ 0 w 2713958"/>
                <a:gd name="connsiteY0" fmla="*/ 584398 h 1168796"/>
                <a:gd name="connsiteX1" fmla="*/ 1356979 w 2713958"/>
                <a:gd name="connsiteY1" fmla="*/ 0 h 1168796"/>
                <a:gd name="connsiteX2" fmla="*/ 2713958 w 2713958"/>
                <a:gd name="connsiteY2" fmla="*/ 584398 h 1168796"/>
                <a:gd name="connsiteX3" fmla="*/ 1356979 w 2713958"/>
                <a:gd name="connsiteY3" fmla="*/ 1168796 h 1168796"/>
                <a:gd name="connsiteX4" fmla="*/ 0 w 2713958"/>
                <a:gd name="connsiteY4" fmla="*/ 584398 h 116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58" h="1168796">
                  <a:moveTo>
                    <a:pt x="0" y="584398"/>
                  </a:moveTo>
                  <a:cubicBezTo>
                    <a:pt x="0" y="261644"/>
                    <a:pt x="607540" y="0"/>
                    <a:pt x="1356979" y="0"/>
                  </a:cubicBezTo>
                  <a:cubicBezTo>
                    <a:pt x="2106418" y="0"/>
                    <a:pt x="2713958" y="261644"/>
                    <a:pt x="2713958" y="584398"/>
                  </a:cubicBezTo>
                  <a:cubicBezTo>
                    <a:pt x="2713958" y="907152"/>
                    <a:pt x="2106418" y="1168796"/>
                    <a:pt x="1356979" y="1168796"/>
                  </a:cubicBezTo>
                  <a:cubicBezTo>
                    <a:pt x="607540" y="1168796"/>
                    <a:pt x="0" y="907152"/>
                    <a:pt x="0" y="584398"/>
                  </a:cubicBezTo>
                  <a:close/>
                </a:path>
              </a:pathLst>
            </a:custGeom>
            <a:solidFill>
              <a:srgbClr val="0379AE">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15230" tIns="188945" rIns="415230" bIns="188946" spcCol="1270" anchor="ctr"/>
            <a:lstStyle/>
            <a:p>
              <a:pPr defTabSz="622300">
                <a:lnSpc>
                  <a:spcPct val="90000"/>
                </a:lnSpc>
                <a:spcAft>
                  <a:spcPct val="35000"/>
                </a:spcAft>
                <a:defRPr/>
              </a:pPr>
              <a:r>
                <a:rPr lang="en-US" sz="1400" b="1" dirty="0">
                  <a:solidFill>
                    <a:srgbClr val="000000"/>
                  </a:solidFill>
                  <a:cs typeface="Arial" panose="020B0604020202020204" pitchFamily="34" charset="0"/>
                </a:rPr>
                <a:t>Neuro</a:t>
              </a:r>
            </a:p>
          </p:txBody>
        </p:sp>
        <p:sp>
          <p:nvSpPr>
            <p:cNvPr id="16" name="Freeform 15"/>
            <p:cNvSpPr/>
            <p:nvPr/>
          </p:nvSpPr>
          <p:spPr>
            <a:xfrm rot="16200000">
              <a:off x="3121615" y="2184989"/>
              <a:ext cx="2697661" cy="1168723"/>
            </a:xfrm>
            <a:custGeom>
              <a:avLst/>
              <a:gdLst>
                <a:gd name="connsiteX0" fmla="*/ 0 w 2598200"/>
                <a:gd name="connsiteY0" fmla="*/ 584398 h 1168796"/>
                <a:gd name="connsiteX1" fmla="*/ 1299100 w 2598200"/>
                <a:gd name="connsiteY1" fmla="*/ 0 h 1168796"/>
                <a:gd name="connsiteX2" fmla="*/ 2598200 w 2598200"/>
                <a:gd name="connsiteY2" fmla="*/ 584398 h 1168796"/>
                <a:gd name="connsiteX3" fmla="*/ 1299100 w 2598200"/>
                <a:gd name="connsiteY3" fmla="*/ 1168796 h 1168796"/>
                <a:gd name="connsiteX4" fmla="*/ 0 w 2598200"/>
                <a:gd name="connsiteY4" fmla="*/ 584398 h 116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200" h="1168796">
                  <a:moveTo>
                    <a:pt x="0" y="584398"/>
                  </a:moveTo>
                  <a:cubicBezTo>
                    <a:pt x="0" y="261644"/>
                    <a:pt x="581627" y="0"/>
                    <a:pt x="1299100" y="0"/>
                  </a:cubicBezTo>
                  <a:cubicBezTo>
                    <a:pt x="2016573" y="0"/>
                    <a:pt x="2598200" y="261644"/>
                    <a:pt x="2598200" y="584398"/>
                  </a:cubicBezTo>
                  <a:cubicBezTo>
                    <a:pt x="2598200" y="907152"/>
                    <a:pt x="2016573" y="1168796"/>
                    <a:pt x="1299100" y="1168796"/>
                  </a:cubicBezTo>
                  <a:cubicBezTo>
                    <a:pt x="581627" y="1168796"/>
                    <a:pt x="0" y="907152"/>
                    <a:pt x="0" y="584398"/>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98277" tIns="188945" rIns="398278" bIns="188946" spcCol="1270" anchor="ctr"/>
            <a:lstStyle/>
            <a:p>
              <a:pPr algn="r" defTabSz="622300">
                <a:lnSpc>
                  <a:spcPct val="90000"/>
                </a:lnSpc>
                <a:spcAft>
                  <a:spcPct val="35000"/>
                </a:spcAft>
                <a:defRPr/>
              </a:pPr>
              <a:r>
                <a:rPr lang="en-US" sz="1400" b="1" dirty="0">
                  <a:solidFill>
                    <a:srgbClr val="000000"/>
                  </a:solidFill>
                  <a:cs typeface="Arial" panose="020B0604020202020204" pitchFamily="34" charset="0"/>
                </a:rPr>
                <a:t>Infectious</a:t>
              </a:r>
            </a:p>
            <a:p>
              <a:pPr algn="r" defTabSz="622300">
                <a:lnSpc>
                  <a:spcPct val="90000"/>
                </a:lnSpc>
                <a:spcAft>
                  <a:spcPct val="35000"/>
                </a:spcAft>
                <a:defRPr/>
              </a:pPr>
              <a:r>
                <a:rPr lang="en-US" sz="1400" b="1" dirty="0">
                  <a:solidFill>
                    <a:srgbClr val="000000"/>
                  </a:solidFill>
                  <a:cs typeface="Arial" panose="020B0604020202020204" pitchFamily="34" charset="0"/>
                </a:rPr>
                <a:t> Disease</a:t>
              </a:r>
            </a:p>
          </p:txBody>
        </p:sp>
        <p:sp>
          <p:nvSpPr>
            <p:cNvPr id="17" name="Freeform 16"/>
            <p:cNvSpPr/>
            <p:nvPr/>
          </p:nvSpPr>
          <p:spPr>
            <a:xfrm rot="20485874">
              <a:off x="3784456" y="2692342"/>
              <a:ext cx="2831294" cy="1168616"/>
            </a:xfrm>
            <a:custGeom>
              <a:avLst/>
              <a:gdLst>
                <a:gd name="connsiteX0" fmla="*/ 0 w 2830884"/>
                <a:gd name="connsiteY0" fmla="*/ 584398 h 1168796"/>
                <a:gd name="connsiteX1" fmla="*/ 1415442 w 2830884"/>
                <a:gd name="connsiteY1" fmla="*/ 0 h 1168796"/>
                <a:gd name="connsiteX2" fmla="*/ 2830884 w 2830884"/>
                <a:gd name="connsiteY2" fmla="*/ 584398 h 1168796"/>
                <a:gd name="connsiteX3" fmla="*/ 1415442 w 2830884"/>
                <a:gd name="connsiteY3" fmla="*/ 1168796 h 1168796"/>
                <a:gd name="connsiteX4" fmla="*/ 0 w 2830884"/>
                <a:gd name="connsiteY4" fmla="*/ 584398 h 116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884" h="1168796">
                  <a:moveTo>
                    <a:pt x="0" y="584398"/>
                  </a:moveTo>
                  <a:cubicBezTo>
                    <a:pt x="0" y="261644"/>
                    <a:pt x="633715" y="0"/>
                    <a:pt x="1415442" y="0"/>
                  </a:cubicBezTo>
                  <a:cubicBezTo>
                    <a:pt x="2197169" y="0"/>
                    <a:pt x="2830884" y="261644"/>
                    <a:pt x="2830884" y="584398"/>
                  </a:cubicBezTo>
                  <a:cubicBezTo>
                    <a:pt x="2830884" y="907152"/>
                    <a:pt x="2197169" y="1168796"/>
                    <a:pt x="1415442" y="1168796"/>
                  </a:cubicBezTo>
                  <a:cubicBezTo>
                    <a:pt x="633715" y="1168796"/>
                    <a:pt x="0" y="907152"/>
                    <a:pt x="0" y="584398"/>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32352" tIns="188945" rIns="432353" bIns="188946" spcCol="1270" anchor="ctr"/>
            <a:lstStyle/>
            <a:p>
              <a:pPr algn="r" defTabSz="622300">
                <a:lnSpc>
                  <a:spcPct val="90000"/>
                </a:lnSpc>
                <a:spcAft>
                  <a:spcPct val="35000"/>
                </a:spcAft>
                <a:defRPr/>
              </a:pPr>
              <a:r>
                <a:rPr lang="en-US" sz="1400" b="1" dirty="0">
                  <a:solidFill>
                    <a:srgbClr val="000000"/>
                  </a:solidFill>
                  <a:cs typeface="Arial" panose="020B0604020202020204" pitchFamily="34" charset="0"/>
                </a:rPr>
                <a:t>Metabolic </a:t>
              </a:r>
            </a:p>
            <a:p>
              <a:pPr algn="r" defTabSz="622300">
                <a:lnSpc>
                  <a:spcPct val="90000"/>
                </a:lnSpc>
                <a:spcAft>
                  <a:spcPct val="35000"/>
                </a:spcAft>
                <a:defRPr/>
              </a:pPr>
              <a:r>
                <a:rPr lang="en-US" sz="1400" b="1" dirty="0">
                  <a:solidFill>
                    <a:srgbClr val="000000"/>
                  </a:solidFill>
                  <a:cs typeface="Arial" panose="020B0604020202020204" pitchFamily="34" charset="0"/>
                </a:rPr>
                <a:t>Disease</a:t>
              </a:r>
            </a:p>
          </p:txBody>
        </p:sp>
        <p:sp>
          <p:nvSpPr>
            <p:cNvPr id="15" name="Freeform 14"/>
            <p:cNvSpPr/>
            <p:nvPr/>
          </p:nvSpPr>
          <p:spPr>
            <a:xfrm>
              <a:off x="3770164" y="2955916"/>
              <a:ext cx="1530773" cy="1235303"/>
            </a:xfrm>
            <a:custGeom>
              <a:avLst/>
              <a:gdLst>
                <a:gd name="connsiteX0" fmla="*/ 0 w 1315083"/>
                <a:gd name="connsiteY0" fmla="*/ 617639 h 1235278"/>
                <a:gd name="connsiteX1" fmla="*/ 657542 w 1315083"/>
                <a:gd name="connsiteY1" fmla="*/ 0 h 1235278"/>
                <a:gd name="connsiteX2" fmla="*/ 1315084 w 1315083"/>
                <a:gd name="connsiteY2" fmla="*/ 617639 h 1235278"/>
                <a:gd name="connsiteX3" fmla="*/ 657542 w 1315083"/>
                <a:gd name="connsiteY3" fmla="*/ 1235278 h 1235278"/>
                <a:gd name="connsiteX4" fmla="*/ 0 w 1315083"/>
                <a:gd name="connsiteY4" fmla="*/ 617639 h 123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083" h="1235278">
                  <a:moveTo>
                    <a:pt x="0" y="617639"/>
                  </a:moveTo>
                  <a:cubicBezTo>
                    <a:pt x="0" y="276526"/>
                    <a:pt x="294392" y="0"/>
                    <a:pt x="657542" y="0"/>
                  </a:cubicBezTo>
                  <a:cubicBezTo>
                    <a:pt x="1020692" y="0"/>
                    <a:pt x="1315084" y="276526"/>
                    <a:pt x="1315084" y="617639"/>
                  </a:cubicBezTo>
                  <a:cubicBezTo>
                    <a:pt x="1315084" y="958752"/>
                    <a:pt x="1020692" y="1235278"/>
                    <a:pt x="657542" y="1235278"/>
                  </a:cubicBezTo>
                  <a:cubicBezTo>
                    <a:pt x="294392" y="1235278"/>
                    <a:pt x="0" y="958752"/>
                    <a:pt x="0" y="617639"/>
                  </a:cubicBezTo>
                  <a:close/>
                </a:path>
              </a:pathLst>
            </a:custGeom>
            <a:solidFill>
              <a:srgbClr val="00206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10369" tIns="198682" rIns="210369" bIns="198682" spcCol="1270" anchor="ctr"/>
            <a:lstStyle/>
            <a:p>
              <a:pPr algn="ctr" defTabSz="622300">
                <a:lnSpc>
                  <a:spcPct val="90000"/>
                </a:lnSpc>
                <a:spcAft>
                  <a:spcPct val="35000"/>
                </a:spcAft>
                <a:defRPr/>
              </a:pPr>
              <a:r>
                <a:rPr lang="en-US" sz="1600" b="1" dirty="0">
                  <a:solidFill>
                    <a:schemeClr val="bg1"/>
                  </a:solidFill>
                  <a:cs typeface="Arial" panose="020B0604020202020204" pitchFamily="34" charset="0"/>
                </a:rPr>
                <a:t>Gut Microbiota</a:t>
              </a:r>
            </a:p>
          </p:txBody>
        </p:sp>
      </p:grpSp>
      <p:sp>
        <p:nvSpPr>
          <p:cNvPr id="4" name="Oval 3"/>
          <p:cNvSpPr>
            <a:spLocks noChangeArrowheads="1"/>
          </p:cNvSpPr>
          <p:nvPr/>
        </p:nvSpPr>
        <p:spPr bwMode="auto">
          <a:xfrm>
            <a:off x="531813" y="3057525"/>
            <a:ext cx="2876550" cy="914400"/>
          </a:xfrm>
          <a:prstGeom prst="ellipse">
            <a:avLst/>
          </a:prstGeom>
          <a:solidFill>
            <a:srgbClr val="0379AE">
              <a:alpha val="39999"/>
            </a:srgbClr>
          </a:solidFill>
          <a:ln w="9525">
            <a:solidFill>
              <a:srgbClr val="0078AE"/>
            </a:solidFill>
            <a:round/>
            <a:headEnd/>
            <a:tailEnd/>
          </a:ln>
          <a:effectLst>
            <a:outerShdw blurRad="40000" dist="23000" dir="5400000" rotWithShape="0">
              <a:srgbClr val="808080">
                <a:alpha val="34999"/>
              </a:srgbClr>
            </a:outerShdw>
          </a:effectLst>
        </p:spPr>
        <p:txBody>
          <a:bodyPr anchor="ctr"/>
          <a:lstStyle/>
          <a:p>
            <a:pPr>
              <a:defRPr/>
            </a:pPr>
            <a:r>
              <a:rPr lang="en-US" sz="1400" b="1" dirty="0">
                <a:solidFill>
                  <a:srgbClr val="000000"/>
                </a:solidFill>
                <a:ea typeface="+mn-ea"/>
                <a:cs typeface="Arial" panose="020B0604020202020204" pitchFamily="34" charset="0"/>
              </a:rPr>
              <a:t>Fecal transplant for recurrent </a:t>
            </a:r>
            <a:r>
              <a:rPr lang="en-US" sz="1400" b="1" i="1" dirty="0">
                <a:solidFill>
                  <a:srgbClr val="000000"/>
                </a:solidFill>
                <a:ea typeface="+mn-ea"/>
                <a:cs typeface="Arial" panose="020B0604020202020204" pitchFamily="34" charset="0"/>
              </a:rPr>
              <a:t>Clostridium</a:t>
            </a:r>
            <a:r>
              <a:rPr lang="en-US" sz="1400" b="1" dirty="0">
                <a:solidFill>
                  <a:srgbClr val="000000"/>
                </a:solidFill>
                <a:ea typeface="+mn-ea"/>
                <a:cs typeface="Arial" panose="020B0604020202020204" pitchFamily="34" charset="0"/>
              </a:rPr>
              <a:t> </a:t>
            </a:r>
            <a:r>
              <a:rPr lang="en-US" sz="1400" b="1" i="1" dirty="0">
                <a:solidFill>
                  <a:srgbClr val="000000"/>
                </a:solidFill>
                <a:ea typeface="+mn-ea"/>
                <a:cs typeface="Arial" panose="020B0604020202020204" pitchFamily="34" charset="0"/>
              </a:rPr>
              <a:t>difficile </a:t>
            </a:r>
            <a:r>
              <a:rPr lang="en-US" sz="1400" b="1" dirty="0" smtClean="0">
                <a:solidFill>
                  <a:srgbClr val="000000"/>
                </a:solidFill>
                <a:ea typeface="+mn-ea"/>
                <a:cs typeface="Arial" panose="020B0604020202020204" pitchFamily="34" charset="0"/>
              </a:rPr>
              <a:t>(rCDI</a:t>
            </a:r>
            <a:r>
              <a:rPr lang="en-US" sz="1400" b="1" dirty="0">
                <a:solidFill>
                  <a:srgbClr val="000000"/>
                </a:solidFill>
                <a:ea typeface="+mn-ea"/>
                <a:cs typeface="Arial" panose="020B0604020202020204" pitchFamily="34" charset="0"/>
              </a:rPr>
              <a:t>)</a:t>
            </a:r>
            <a:endParaRPr lang="en-US" sz="1400" b="1" i="1" dirty="0">
              <a:solidFill>
                <a:srgbClr val="000000"/>
              </a:solidFill>
              <a:ea typeface="+mn-ea"/>
              <a:cs typeface="Arial" panose="020B0604020202020204" pitchFamily="34" charset="0"/>
            </a:endParaRPr>
          </a:p>
        </p:txBody>
      </p:sp>
      <p:sp>
        <p:nvSpPr>
          <p:cNvPr id="54277" name="TextBox 5"/>
          <p:cNvSpPr txBox="1">
            <a:spLocks noChangeArrowheads="1"/>
          </p:cNvSpPr>
          <p:nvPr/>
        </p:nvSpPr>
        <p:spPr bwMode="auto">
          <a:xfrm>
            <a:off x="400050" y="2027238"/>
            <a:ext cx="736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2000" b="1" dirty="0">
                <a:solidFill>
                  <a:srgbClr val="000000"/>
                </a:solidFill>
                <a:cs typeface="Arial" pitchFamily="34" charset="0"/>
              </a:rPr>
              <a:t>2011</a:t>
            </a:r>
          </a:p>
        </p:txBody>
      </p:sp>
      <p:sp>
        <p:nvSpPr>
          <p:cNvPr id="54278" name="TextBox 20"/>
          <p:cNvSpPr txBox="1">
            <a:spLocks noChangeArrowheads="1"/>
          </p:cNvSpPr>
          <p:nvPr/>
        </p:nvSpPr>
        <p:spPr bwMode="auto">
          <a:xfrm>
            <a:off x="4504365" y="202723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2000" b="1" dirty="0">
                <a:solidFill>
                  <a:srgbClr val="000000"/>
                </a:solidFill>
                <a:cs typeface="Arial" pitchFamily="34" charset="0"/>
              </a:rPr>
              <a:t>2015</a:t>
            </a:r>
          </a:p>
        </p:txBody>
      </p:sp>
      <p:cxnSp>
        <p:nvCxnSpPr>
          <p:cNvPr id="9" name="Straight Connector 8"/>
          <p:cNvCxnSpPr>
            <a:cxnSpLocks noChangeShapeType="1"/>
          </p:cNvCxnSpPr>
          <p:nvPr/>
        </p:nvCxnSpPr>
        <p:spPr bwMode="auto">
          <a:xfrm>
            <a:off x="4017963" y="2027238"/>
            <a:ext cx="36512" cy="368300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280"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9920193-67D7-406F-9C9E-2C648A9CB42E}" type="slidenum">
              <a:rPr lang="en-US" altLang="en-US" sz="1800"/>
              <a:pPr/>
              <a:t>30</a:t>
            </a:fld>
            <a:endParaRPr lang="en-US" alt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vers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3913839"/>
            <a:ext cx="5191125" cy="2482664"/>
          </a:xfrm>
          <a:prstGeom prst="rect">
            <a:avLst/>
          </a:prstGeom>
        </p:spPr>
      </p:pic>
      <p:sp>
        <p:nvSpPr>
          <p:cNvPr id="55297" name="Title 1"/>
          <p:cNvSpPr>
            <a:spLocks noGrp="1"/>
          </p:cNvSpPr>
          <p:nvPr>
            <p:ph type="title"/>
          </p:nvPr>
        </p:nvSpPr>
        <p:spPr/>
        <p:txBody>
          <a:bodyPr/>
          <a:lstStyle/>
          <a:p>
            <a:r>
              <a:rPr lang="en-US" altLang="en-US" dirty="0" smtClean="0"/>
              <a:t>Expanding the MRT Universe</a:t>
            </a:r>
          </a:p>
        </p:txBody>
      </p:sp>
      <p:sp>
        <p:nvSpPr>
          <p:cNvPr id="55298" name="Content Placeholder 2"/>
          <p:cNvSpPr>
            <a:spLocks noGrp="1"/>
          </p:cNvSpPr>
          <p:nvPr>
            <p:ph sz="half" idx="1"/>
          </p:nvPr>
        </p:nvSpPr>
        <p:spPr>
          <a:xfrm>
            <a:off x="1580086" y="1649097"/>
            <a:ext cx="6110306" cy="2418126"/>
          </a:xfrm>
        </p:spPr>
        <p:txBody>
          <a:bodyPr/>
          <a:lstStyle/>
          <a:p>
            <a:pPr>
              <a:lnSpc>
                <a:spcPct val="100000"/>
              </a:lnSpc>
            </a:pPr>
            <a:r>
              <a:rPr lang="en-US" altLang="en-US" sz="2400" dirty="0" smtClean="0"/>
              <a:t>Room temperature stable oral formula in development</a:t>
            </a:r>
          </a:p>
          <a:p>
            <a:pPr>
              <a:lnSpc>
                <a:spcPct val="100000"/>
              </a:lnSpc>
            </a:pPr>
            <a:r>
              <a:rPr lang="en-US" altLang="en-US" sz="2400" dirty="0" smtClean="0"/>
              <a:t>Partnering with researchers to:</a:t>
            </a:r>
          </a:p>
          <a:p>
            <a:pPr lvl="1">
              <a:lnSpc>
                <a:spcPct val="100000"/>
              </a:lnSpc>
            </a:pPr>
            <a:r>
              <a:rPr lang="en-US" altLang="en-US" sz="2200" dirty="0" smtClean="0"/>
              <a:t>Investigate new indications</a:t>
            </a:r>
          </a:p>
          <a:p>
            <a:pPr lvl="1">
              <a:lnSpc>
                <a:spcPct val="100000"/>
              </a:lnSpc>
            </a:pPr>
            <a:r>
              <a:rPr lang="en-US" altLang="en-US" sz="2200" dirty="0" smtClean="0"/>
              <a:t>Investigate new formulations</a:t>
            </a:r>
          </a:p>
          <a:p>
            <a:pPr marL="457200" lvl="1" indent="0">
              <a:buNone/>
            </a:pPr>
            <a:endParaRPr lang="en-US" altLang="en-US" sz="2000" dirty="0" smtClean="0">
              <a:solidFill>
                <a:srgbClr val="000000"/>
              </a:solidFill>
            </a:endParaRPr>
          </a:p>
          <a:p>
            <a:pPr marL="457200" lvl="1" indent="0">
              <a:buNone/>
            </a:pPr>
            <a:endParaRPr lang="en-US" altLang="en-US" sz="2000" dirty="0" smtClean="0">
              <a:solidFill>
                <a:srgbClr val="000000"/>
              </a:solidFill>
            </a:endParaRPr>
          </a:p>
        </p:txBody>
      </p:sp>
      <p:sp>
        <p:nvSpPr>
          <p:cNvPr id="55299"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C27AFC8-887A-41E7-AB50-6706252F93D3}" type="slidenum">
              <a:rPr lang="en-US" altLang="en-US" sz="1800"/>
              <a:pPr/>
              <a:t>31</a:t>
            </a:fld>
            <a:endParaRPr lang="en-US" altLang="en-US" sz="1800" dirty="0"/>
          </a:p>
        </p:txBody>
      </p:sp>
    </p:spTree>
    <p:extLst>
      <p:ext uri="{BB962C8B-B14F-4D97-AF65-F5344CB8AC3E}">
        <p14:creationId xmlns:p14="http://schemas.microsoft.com/office/powerpoint/2010/main" val="453658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511152" y="659951"/>
            <a:ext cx="8556648" cy="642937"/>
          </a:xfrm>
        </p:spPr>
        <p:txBody>
          <a:bodyPr/>
          <a:lstStyle/>
          <a:p>
            <a:r>
              <a:rPr lang="en-US" altLang="en-US" dirty="0" smtClean="0"/>
              <a:t>Harnessing the Power of the Gut Microbiome</a:t>
            </a:r>
            <a:endParaRPr lang="en-US" altLang="en-US" i="1" dirty="0" smtClean="0"/>
          </a:p>
        </p:txBody>
      </p:sp>
      <p:sp>
        <p:nvSpPr>
          <p:cNvPr id="56322"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01E8ECF-520A-4A1B-A513-6F16451F28F5}" type="slidenum">
              <a:rPr lang="en-US" altLang="en-US" sz="1800"/>
              <a:pPr/>
              <a:t>32</a:t>
            </a:fld>
            <a:endParaRPr lang="en-US" altLang="en-US" sz="1800" dirty="0"/>
          </a:p>
        </p:txBody>
      </p:sp>
      <p:sp>
        <p:nvSpPr>
          <p:cNvPr id="8" name="Content Placeholder 7"/>
          <p:cNvSpPr>
            <a:spLocks noGrp="1"/>
          </p:cNvSpPr>
          <p:nvPr>
            <p:ph idx="1"/>
          </p:nvPr>
        </p:nvSpPr>
        <p:spPr>
          <a:xfrm>
            <a:off x="457200" y="1753350"/>
            <a:ext cx="8229600" cy="4525962"/>
          </a:xfrm>
        </p:spPr>
        <p:txBody>
          <a:bodyPr/>
          <a:lstStyle/>
          <a:p>
            <a:pPr>
              <a:lnSpc>
                <a:spcPct val="100000"/>
              </a:lnSpc>
              <a:buFont typeface="Arial" charset="0"/>
              <a:buChar char="•"/>
              <a:defRPr/>
            </a:pPr>
            <a:r>
              <a:rPr lang="en-US" sz="2400" dirty="0" smtClean="0">
                <a:solidFill>
                  <a:srgbClr val="000000"/>
                </a:solidFill>
                <a:cs typeface="Arial" panose="020B0604020202020204" pitchFamily="34" charset="0"/>
              </a:rPr>
              <a:t>Pioneering new microbiota based drugs to solve urgent unmet medical needs</a:t>
            </a:r>
          </a:p>
          <a:p>
            <a:pPr>
              <a:lnSpc>
                <a:spcPct val="100000"/>
              </a:lnSpc>
              <a:buFont typeface="Arial" charset="0"/>
              <a:buChar char="•"/>
              <a:defRPr/>
            </a:pPr>
            <a:r>
              <a:rPr lang="en-US" sz="2400" dirty="0" smtClean="0">
                <a:solidFill>
                  <a:srgbClr val="000000"/>
                </a:solidFill>
                <a:cs typeface="Arial" panose="020B0604020202020204" pitchFamily="34" charset="0"/>
              </a:rPr>
              <a:t>“Dehyping” the “hype” by conducting clinical trials that generate medical-based scientific evidence</a:t>
            </a:r>
          </a:p>
          <a:p>
            <a:pPr>
              <a:lnSpc>
                <a:spcPct val="100000"/>
              </a:lnSpc>
              <a:buFont typeface="Arial" charset="0"/>
              <a:buChar char="•"/>
              <a:defRPr/>
            </a:pPr>
            <a:r>
              <a:rPr lang="en-US" sz="2400" dirty="0" smtClean="0">
                <a:solidFill>
                  <a:srgbClr val="000000"/>
                </a:solidFill>
                <a:cs typeface="Arial" panose="020B0604020202020204" pitchFamily="34" charset="0"/>
              </a:rPr>
              <a:t>Providing wide access to potentially life saving drugs through FDA approval process</a:t>
            </a:r>
          </a:p>
          <a:p>
            <a:pPr>
              <a:lnSpc>
                <a:spcPct val="100000"/>
              </a:lnSpc>
              <a:buFont typeface="Arial" charset="0"/>
              <a:buChar char="•"/>
              <a:defRPr/>
            </a:pPr>
            <a:r>
              <a:rPr lang="en-US" sz="2400" dirty="0" smtClean="0">
                <a:solidFill>
                  <a:srgbClr val="000000"/>
                </a:solidFill>
                <a:cs typeface="Arial" panose="020B0604020202020204" pitchFamily="34" charset="0"/>
              </a:rPr>
              <a:t>Changing the therapeutic landscape</a:t>
            </a:r>
          </a:p>
          <a:p>
            <a:pPr marL="0" indent="0">
              <a:buNone/>
              <a:defRPr/>
            </a:pP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835025" y="3616325"/>
            <a:ext cx="7658100" cy="2128838"/>
          </a:xfrm>
        </p:spPr>
        <p:txBody>
          <a:bodyPr/>
          <a:lstStyle/>
          <a:p>
            <a:pPr marL="0" indent="0">
              <a:buFont typeface="Arial" pitchFamily="34" charset="0"/>
              <a:buNone/>
            </a:pPr>
            <a:endParaRPr lang="en-US" altLang="en-US" sz="4000" dirty="0" smtClean="0"/>
          </a:p>
          <a:p>
            <a:pPr marL="0" indent="0" algn="ctr">
              <a:buFont typeface="Arial" pitchFamily="34" charset="0"/>
              <a:buNone/>
            </a:pPr>
            <a:endParaRPr lang="en-US" altLang="en-US" sz="4000" dirty="0" smtClean="0"/>
          </a:p>
          <a:p>
            <a:pPr marL="0" indent="0" algn="ctr">
              <a:buFont typeface="Arial" pitchFamily="34" charset="0"/>
              <a:buNone/>
            </a:pPr>
            <a:r>
              <a:rPr lang="en-US" altLang="en-US" dirty="0" smtClean="0"/>
              <a:t>Additional information, contact: Lee Jones</a:t>
            </a:r>
          </a:p>
          <a:p>
            <a:pPr marL="0" indent="0" algn="ctr">
              <a:buFont typeface="Arial" pitchFamily="34" charset="0"/>
              <a:buNone/>
            </a:pPr>
            <a:r>
              <a:rPr lang="en-US" altLang="en-US" dirty="0" smtClean="0"/>
              <a:t>Ljones@Rebiotix.com</a:t>
            </a:r>
          </a:p>
          <a:p>
            <a:pPr marL="0" indent="0" algn="ctr">
              <a:buFont typeface="Arial" pitchFamily="34" charset="0"/>
              <a:buNone/>
            </a:pPr>
            <a:r>
              <a:rPr lang="en-US" altLang="en-US" dirty="0" smtClean="0"/>
              <a:t>651-705-8772</a:t>
            </a:r>
          </a:p>
        </p:txBody>
      </p:sp>
      <p:sp>
        <p:nvSpPr>
          <p:cNvPr id="57346" name="Title 3"/>
          <p:cNvSpPr>
            <a:spLocks noGrp="1"/>
          </p:cNvSpPr>
          <p:nvPr>
            <p:ph type="title"/>
          </p:nvPr>
        </p:nvSpPr>
        <p:spPr>
          <a:xfrm>
            <a:off x="3090863" y="2171700"/>
            <a:ext cx="2900362" cy="1143000"/>
          </a:xfrm>
        </p:spPr>
        <p:txBody>
          <a:bodyPr/>
          <a:lstStyle/>
          <a:p>
            <a:r>
              <a:rPr lang="en-US" altLang="en-US" dirty="0" smtClean="0"/>
              <a:t>Thank you</a:t>
            </a:r>
          </a:p>
        </p:txBody>
      </p:sp>
      <p:sp>
        <p:nvSpPr>
          <p:cNvPr id="5734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FC621B9-CA5C-471C-982A-FBEDCC606301}" type="slidenum">
              <a:rPr lang="en-US" altLang="en-US" sz="1800"/>
              <a:pPr/>
              <a:t>33</a:t>
            </a:fld>
            <a:endParaRPr lang="en-US"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028700" y="715963"/>
            <a:ext cx="7945438" cy="739775"/>
          </a:xfrm>
        </p:spPr>
        <p:txBody>
          <a:bodyPr/>
          <a:lstStyle/>
          <a:p>
            <a:r>
              <a:rPr lang="en-US" altLang="en-US" dirty="0" smtClean="0">
                <a:cs typeface="Arial" pitchFamily="34" charset="0"/>
              </a:rPr>
              <a:t>Good Hype: Fecal Transplant Cures All</a:t>
            </a:r>
            <a:br>
              <a:rPr lang="en-US" altLang="en-US" dirty="0" smtClean="0">
                <a:cs typeface="Arial" pitchFamily="34" charset="0"/>
              </a:rPr>
            </a:br>
            <a:endParaRPr lang="en-US" altLang="en-US" dirty="0" smtClean="0">
              <a:cs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516063"/>
            <a:ext cx="482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4660900"/>
            <a:ext cx="31718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527300"/>
            <a:ext cx="48879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4779963"/>
            <a:ext cx="3306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8463" y="3246438"/>
            <a:ext cx="352425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9850" y="1773238"/>
            <a:ext cx="37544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73713" y="3246438"/>
            <a:ext cx="29067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Slide Number Placeholder 1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8F74312-C107-4904-AC0A-FD2E29376BDD}" type="slidenum">
              <a:rPr lang="en-US" altLang="en-US" sz="1800"/>
              <a:pPr/>
              <a:t>4</a:t>
            </a:fld>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smtClean="0">
                <a:cs typeface="Arial" pitchFamily="34" charset="0"/>
              </a:rPr>
              <a:t>Bad Hype: FT Causes Obesity </a:t>
            </a:r>
            <a:endParaRPr lang="en-US" altLang="en-US" dirty="0" smtClean="0"/>
          </a:p>
        </p:txBody>
      </p:sp>
      <p:sp>
        <p:nvSpPr>
          <p:cNvPr id="2969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0AB43C5-4335-4B9D-9029-D61BAC484118}" type="slidenum">
              <a:rPr lang="en-US" altLang="en-US" sz="1800"/>
              <a:pPr/>
              <a:t>5</a:t>
            </a:fld>
            <a:endParaRPr lang="en-US" altLang="en-US" sz="1800" dirty="0"/>
          </a:p>
        </p:txBody>
      </p:sp>
      <p:pic>
        <p:nvPicPr>
          <p:cNvPr id="29699" name="Picture 6"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408113"/>
            <a:ext cx="26924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3754438"/>
            <a:ext cx="33623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11550" y="1809750"/>
            <a:ext cx="5930900" cy="2184400"/>
          </a:xfrm>
          <a:prstGeom prst="rect">
            <a:avLst/>
          </a:prstGeom>
        </p:spPr>
        <p:txBody>
          <a:bodyPr>
            <a:spAutoFit/>
          </a:bodyPr>
          <a:lstStyle/>
          <a:p>
            <a:pPr>
              <a:defRPr/>
            </a:pPr>
            <a:r>
              <a:rPr lang="en-US" sz="2400" dirty="0">
                <a:solidFill>
                  <a:srgbClr val="000000"/>
                </a:solidFill>
                <a:ea typeface="MS PGothic" charset="0"/>
                <a:cs typeface="Arial" panose="020B0604020202020204" pitchFamily="34" charset="0"/>
              </a:rPr>
              <a:t>Weight Gain After Fecal Transplantation*</a:t>
            </a:r>
          </a:p>
          <a:p>
            <a:pPr lvl="1">
              <a:defRPr/>
            </a:pPr>
            <a:r>
              <a:rPr lang="en-US" sz="2000" dirty="0">
                <a:solidFill>
                  <a:srgbClr val="000000"/>
                </a:solidFill>
                <a:ea typeface="MS PGothic" charset="0"/>
                <a:cs typeface="Arial" panose="020B0604020202020204" pitchFamily="34" charset="0"/>
              </a:rPr>
              <a:t>Pre FMT</a:t>
            </a:r>
          </a:p>
          <a:p>
            <a:pPr marL="742950" lvl="1" indent="-285750">
              <a:buFont typeface="Arial"/>
              <a:buChar char="•"/>
              <a:defRPr/>
            </a:pPr>
            <a:r>
              <a:rPr lang="en-US" dirty="0">
                <a:solidFill>
                  <a:srgbClr val="000000"/>
                </a:solidFill>
                <a:ea typeface="MS PGothic" charset="0"/>
                <a:cs typeface="Arial" panose="020B0604020202020204" pitchFamily="34" charset="0"/>
              </a:rPr>
              <a:t>Recipient weight: 133 lbs.</a:t>
            </a:r>
          </a:p>
          <a:p>
            <a:pPr marL="742950" lvl="1" indent="-285750">
              <a:buFont typeface="Arial"/>
              <a:buChar char="•"/>
              <a:defRPr/>
            </a:pPr>
            <a:r>
              <a:rPr lang="en-US" dirty="0">
                <a:solidFill>
                  <a:srgbClr val="000000"/>
                </a:solidFill>
                <a:ea typeface="MS PGothic" charset="0"/>
                <a:cs typeface="Arial" panose="020B0604020202020204" pitchFamily="34" charset="0"/>
              </a:rPr>
              <a:t>Donor weight: 140 lbs.</a:t>
            </a:r>
          </a:p>
          <a:p>
            <a:pPr lvl="1">
              <a:defRPr/>
            </a:pPr>
            <a:r>
              <a:rPr lang="en-US" sz="2000" dirty="0">
                <a:solidFill>
                  <a:srgbClr val="000000"/>
                </a:solidFill>
                <a:ea typeface="MS PGothic" charset="0"/>
                <a:cs typeface="Arial" panose="020B0604020202020204" pitchFamily="34" charset="0"/>
              </a:rPr>
              <a:t>Post FMT (16 mos./36 mos.)</a:t>
            </a:r>
          </a:p>
          <a:p>
            <a:pPr marL="742950" lvl="1" indent="-285750">
              <a:buFont typeface="Arial"/>
              <a:buChar char="•"/>
              <a:defRPr/>
            </a:pPr>
            <a:r>
              <a:rPr lang="en-US" dirty="0">
                <a:solidFill>
                  <a:srgbClr val="000000"/>
                </a:solidFill>
                <a:ea typeface="MS PGothic" charset="0"/>
                <a:cs typeface="Arial" panose="020B0604020202020204" pitchFamily="34" charset="0"/>
              </a:rPr>
              <a:t>Recipient weight: 170 lbs./177 lbs.</a:t>
            </a:r>
          </a:p>
          <a:p>
            <a:pPr marL="742950" lvl="1" indent="-285750">
              <a:buFont typeface="Arial"/>
              <a:buChar char="•"/>
              <a:defRPr/>
            </a:pPr>
            <a:r>
              <a:rPr lang="en-US" dirty="0">
                <a:solidFill>
                  <a:srgbClr val="000000"/>
                </a:solidFill>
                <a:ea typeface="MS PGothic" charset="0"/>
                <a:cs typeface="Arial" panose="020B0604020202020204" pitchFamily="34" charset="0"/>
              </a:rPr>
              <a:t>Donor weight: 170 lbs.</a:t>
            </a:r>
          </a:p>
        </p:txBody>
      </p:sp>
      <p:sp>
        <p:nvSpPr>
          <p:cNvPr id="8" name="TextBox 7"/>
          <p:cNvSpPr txBox="1"/>
          <p:nvPr/>
        </p:nvSpPr>
        <p:spPr>
          <a:xfrm>
            <a:off x="1160570" y="6468890"/>
            <a:ext cx="2262402" cy="261610"/>
          </a:xfrm>
          <a:prstGeom prst="rect">
            <a:avLst/>
          </a:prstGeom>
          <a:noFill/>
        </p:spPr>
        <p:txBody>
          <a:bodyPr wrap="none" rtlCol="0">
            <a:spAutoFit/>
          </a:bodyPr>
          <a:lstStyle/>
          <a:p>
            <a:r>
              <a:rPr lang="en-US" sz="1100" dirty="0" smtClean="0"/>
              <a:t>*Brief Report, OFID, 1 Alang et al</a:t>
            </a:r>
            <a:endParaRPr lang="en-US" sz="1100" dirty="0"/>
          </a:p>
        </p:txBody>
      </p:sp>
      <p:grpSp>
        <p:nvGrpSpPr>
          <p:cNvPr id="4" name="Group 3"/>
          <p:cNvGrpSpPr/>
          <p:nvPr/>
        </p:nvGrpSpPr>
        <p:grpSpPr>
          <a:xfrm>
            <a:off x="4405425" y="3994150"/>
            <a:ext cx="4281375" cy="2320118"/>
            <a:chOff x="4405425" y="3994150"/>
            <a:chExt cx="4281375" cy="2320118"/>
          </a:xfrm>
        </p:grpSpPr>
        <p:sp>
          <p:nvSpPr>
            <p:cNvPr id="2" name="Rounded Rectangle 1"/>
            <p:cNvSpPr/>
            <p:nvPr/>
          </p:nvSpPr>
          <p:spPr>
            <a:xfrm>
              <a:off x="4405425" y="3994150"/>
              <a:ext cx="4281375" cy="2073975"/>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687625" y="4098277"/>
              <a:ext cx="3997806" cy="2215991"/>
            </a:xfrm>
            <a:prstGeom prst="rect">
              <a:avLst/>
            </a:prstGeom>
            <a:noFill/>
          </p:spPr>
          <p:txBody>
            <a:bodyPr wrap="square" rtlCol="0">
              <a:spAutoFit/>
            </a:bodyPr>
            <a:lstStyle/>
            <a:p>
              <a:r>
                <a:rPr lang="en-US" altLang="en-US" sz="2400" b="1" dirty="0">
                  <a:solidFill>
                    <a:srgbClr val="FFFFFF"/>
                  </a:solidFill>
                  <a:cs typeface="Arial" pitchFamily="34" charset="0"/>
                </a:rPr>
                <a:t>If both the recipient and the donor gained weight, does that mean being a donor makes you gain weight ????????</a:t>
              </a: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MS PGothic" charset="0"/>
                <a:cs typeface="Arial" charset="0"/>
              </a:rPr>
              <a:t>What is Reality? </a:t>
            </a:r>
            <a:endParaRPr lang="en-US" dirty="0"/>
          </a:p>
        </p:txBody>
      </p:sp>
      <p:sp>
        <p:nvSpPr>
          <p:cNvPr id="3" name="Content Placeholder 2"/>
          <p:cNvSpPr>
            <a:spLocks noGrp="1"/>
          </p:cNvSpPr>
          <p:nvPr>
            <p:ph sz="half" idx="1"/>
          </p:nvPr>
        </p:nvSpPr>
        <p:spPr>
          <a:xfrm>
            <a:off x="523875" y="1889125"/>
            <a:ext cx="4333876" cy="4525963"/>
          </a:xfrm>
        </p:spPr>
        <p:txBody>
          <a:bodyPr/>
          <a:lstStyle/>
          <a:p>
            <a:pPr>
              <a:lnSpc>
                <a:spcPct val="100000"/>
              </a:lnSpc>
            </a:pPr>
            <a:r>
              <a:rPr lang="en-US" altLang="en-US" sz="2400" dirty="0">
                <a:solidFill>
                  <a:srgbClr val="000000"/>
                </a:solidFill>
                <a:cs typeface="Arial" pitchFamily="34" charset="0"/>
              </a:rPr>
              <a:t>Lots of promise – good and bad</a:t>
            </a:r>
          </a:p>
          <a:p>
            <a:pPr>
              <a:lnSpc>
                <a:spcPct val="100000"/>
              </a:lnSpc>
            </a:pPr>
            <a:r>
              <a:rPr lang="en-US" altLang="en-US" sz="2400" dirty="0">
                <a:solidFill>
                  <a:srgbClr val="000000"/>
                </a:solidFill>
                <a:cs typeface="Arial" pitchFamily="34" charset="0"/>
              </a:rPr>
              <a:t>Mostly anecdotal efficacy data</a:t>
            </a:r>
          </a:p>
          <a:p>
            <a:pPr>
              <a:lnSpc>
                <a:spcPct val="100000"/>
              </a:lnSpc>
            </a:pPr>
            <a:r>
              <a:rPr lang="en-US" altLang="en-US" sz="2400" dirty="0">
                <a:solidFill>
                  <a:srgbClr val="000000"/>
                </a:solidFill>
                <a:cs typeface="Arial" pitchFamily="34" charset="0"/>
              </a:rPr>
              <a:t>Overall lack of rigorous safety data</a:t>
            </a:r>
          </a:p>
          <a:p>
            <a:pPr lvl="1">
              <a:lnSpc>
                <a:spcPct val="100000"/>
              </a:lnSpc>
            </a:pPr>
            <a:r>
              <a:rPr lang="en-US" altLang="en-US" sz="2000" dirty="0">
                <a:solidFill>
                  <a:srgbClr val="000000"/>
                </a:solidFill>
                <a:cs typeface="Arial" pitchFamily="34" charset="0"/>
              </a:rPr>
              <a:t>Both short and long term</a:t>
            </a:r>
          </a:p>
          <a:p>
            <a:endParaRPr lang="en-US" dirty="0"/>
          </a:p>
        </p:txBody>
      </p:sp>
      <p:sp>
        <p:nvSpPr>
          <p:cNvPr id="5" name="Slide Number Placeholder 4"/>
          <p:cNvSpPr>
            <a:spLocks noGrp="1"/>
          </p:cNvSpPr>
          <p:nvPr>
            <p:ph type="sldNum" sz="quarter" idx="11"/>
          </p:nvPr>
        </p:nvSpPr>
        <p:spPr/>
        <p:txBody>
          <a:bodyPr/>
          <a:lstStyle/>
          <a:p>
            <a:fld id="{8A9F8804-FB00-473D-889A-59AC0A6CD8B3}" type="slidenum">
              <a:rPr lang="en-US" altLang="en-US" smtClean="0"/>
              <a:pPr/>
              <a:t>6</a:t>
            </a:fld>
            <a:endParaRPr lang="en-US" altLang="en-US" dirty="0"/>
          </a:p>
        </p:txBody>
      </p:sp>
      <p:pic>
        <p:nvPicPr>
          <p:cNvPr id="6" name="Content Placeholder 5" descr="Telecom Guru.jpg"/>
          <p:cNvPicPr>
            <a:picLocks noGrp="1" noChangeAspect="1"/>
          </p:cNvPicPr>
          <p:nvPr>
            <p:ph sz="half" idx="2"/>
          </p:nvPr>
        </p:nvPicPr>
        <p:blipFill>
          <a:blip r:embed="rId2">
            <a:extLst>
              <a:ext uri="{28A0092B-C50C-407E-A947-70E740481C1C}">
                <a14:useLocalDpi xmlns:a14="http://schemas.microsoft.com/office/drawing/2010/main" val="0"/>
              </a:ext>
            </a:extLst>
          </a:blip>
          <a:srcRect l="7138" r="7138"/>
          <a:stretch>
            <a:fillRect/>
          </a:stretch>
        </p:blipFill>
        <p:spPr>
          <a:xfrm>
            <a:off x="5142578" y="1600200"/>
            <a:ext cx="3544222" cy="3971925"/>
          </a:xfrm>
        </p:spPr>
      </p:pic>
    </p:spTree>
    <p:extLst>
      <p:ext uri="{BB962C8B-B14F-4D97-AF65-F5344CB8AC3E}">
        <p14:creationId xmlns:p14="http://schemas.microsoft.com/office/powerpoint/2010/main" val="363143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5" descr="Screen Shot 2015-08-26 at 9.18.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73" y="3362325"/>
            <a:ext cx="5499028"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4"/>
          <p:cNvSpPr>
            <a:spLocks noGrp="1"/>
          </p:cNvSpPr>
          <p:nvPr>
            <p:ph type="title"/>
          </p:nvPr>
        </p:nvSpPr>
        <p:spPr/>
        <p:txBody>
          <a:bodyPr/>
          <a:lstStyle/>
          <a:p>
            <a:r>
              <a:rPr lang="en-US" altLang="en-US" dirty="0" smtClean="0"/>
              <a:t>Hype Creates False Hope</a:t>
            </a:r>
          </a:p>
        </p:txBody>
      </p:sp>
      <p:sp>
        <p:nvSpPr>
          <p:cNvPr id="3174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2B361FE-7848-423D-83BC-4A58D29D4C45}" type="slidenum">
              <a:rPr lang="en-US" altLang="en-US" sz="1800"/>
              <a:pPr/>
              <a:t>7</a:t>
            </a:fld>
            <a:endParaRPr lang="en-US" altLang="en-US" sz="1800" dirty="0"/>
          </a:p>
        </p:txBody>
      </p:sp>
      <p:pic>
        <p:nvPicPr>
          <p:cNvPr id="31748" name="Picture 9" descr="Screen Shot 2015-08-26 at 8.43.4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1484313"/>
            <a:ext cx="68786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3" descr="Screen Shot 2015-08-26 at 9.04.1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755901"/>
            <a:ext cx="4752975" cy="157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4" descr="Screen Shot 2015-08-26 at 9.13.0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335588"/>
            <a:ext cx="7912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cs typeface="Arial" pitchFamily="34" charset="0"/>
              </a:rPr>
              <a:t>Commercial Perspective</a:t>
            </a:r>
            <a:endParaRPr lang="en-US" altLang="en-US" dirty="0" smtClean="0"/>
          </a:p>
        </p:txBody>
      </p:sp>
      <p:sp>
        <p:nvSpPr>
          <p:cNvPr id="8" name="Content Placeholder 7"/>
          <p:cNvSpPr>
            <a:spLocks noGrp="1"/>
          </p:cNvSpPr>
          <p:nvPr>
            <p:ph idx="1"/>
          </p:nvPr>
        </p:nvSpPr>
        <p:spPr>
          <a:xfrm>
            <a:off x="914400" y="1600200"/>
            <a:ext cx="8229600" cy="4525963"/>
          </a:xfrm>
        </p:spPr>
        <p:txBody>
          <a:bodyPr/>
          <a:lstStyle/>
          <a:p>
            <a:pPr marL="0" indent="0">
              <a:lnSpc>
                <a:spcPct val="100000"/>
              </a:lnSpc>
              <a:buNone/>
              <a:defRPr/>
            </a:pPr>
            <a:r>
              <a:rPr lang="en-US" sz="2400" dirty="0" smtClean="0">
                <a:solidFill>
                  <a:srgbClr val="000000"/>
                </a:solidFill>
                <a:cs typeface="Arial" panose="020B0604020202020204" pitchFamily="34" charset="0"/>
              </a:rPr>
              <a:t>What we believed:</a:t>
            </a:r>
          </a:p>
          <a:p>
            <a:pPr>
              <a:lnSpc>
                <a:spcPct val="100000"/>
              </a:lnSpc>
              <a:spcBef>
                <a:spcPts val="0"/>
              </a:spcBef>
              <a:spcAft>
                <a:spcPts val="0"/>
              </a:spcAft>
              <a:buFont typeface="Arial" charset="0"/>
              <a:buChar char="•"/>
              <a:defRPr/>
            </a:pPr>
            <a:r>
              <a:rPr lang="en-US" dirty="0" smtClean="0">
                <a:solidFill>
                  <a:srgbClr val="000000"/>
                </a:solidFill>
                <a:cs typeface="Arial" panose="020B0604020202020204" pitchFamily="34" charset="0"/>
              </a:rPr>
              <a:t>MRT had great promise</a:t>
            </a:r>
          </a:p>
          <a:p>
            <a:pPr lvl="1">
              <a:lnSpc>
                <a:spcPct val="100000"/>
              </a:lnSpc>
              <a:spcBef>
                <a:spcPts val="0"/>
              </a:spcBef>
              <a:spcAft>
                <a:spcPts val="0"/>
              </a:spcAft>
              <a:buFont typeface="Arial" charset="0"/>
              <a:buChar char="–"/>
              <a:defRPr/>
            </a:pPr>
            <a:r>
              <a:rPr lang="en-US" sz="1800" dirty="0" smtClean="0">
                <a:solidFill>
                  <a:srgbClr val="000000"/>
                </a:solidFill>
                <a:cs typeface="Arial" panose="020B0604020202020204" pitchFamily="34" charset="0"/>
              </a:rPr>
              <a:t>Fecal transplants seemed to work for recurrent </a:t>
            </a:r>
            <a:r>
              <a:rPr lang="en-US" sz="1800" i="1" dirty="0" smtClean="0">
                <a:solidFill>
                  <a:srgbClr val="000000"/>
                </a:solidFill>
                <a:cs typeface="Arial" panose="020B0604020202020204" pitchFamily="34" charset="0"/>
              </a:rPr>
              <a:t>Clostridium difficile </a:t>
            </a:r>
            <a:r>
              <a:rPr lang="en-US" sz="1800" dirty="0" smtClean="0">
                <a:solidFill>
                  <a:srgbClr val="000000"/>
                </a:solidFill>
                <a:cs typeface="Arial" panose="020B0604020202020204" pitchFamily="34" charset="0"/>
              </a:rPr>
              <a:t>infection (rCDI)</a:t>
            </a:r>
          </a:p>
          <a:p>
            <a:pPr>
              <a:lnSpc>
                <a:spcPct val="100000"/>
              </a:lnSpc>
              <a:spcBef>
                <a:spcPts val="0"/>
              </a:spcBef>
              <a:spcAft>
                <a:spcPts val="0"/>
              </a:spcAft>
              <a:buFont typeface="Arial" charset="0"/>
              <a:buChar char="•"/>
              <a:defRPr/>
            </a:pPr>
            <a:r>
              <a:rPr lang="en-US" dirty="0" smtClean="0">
                <a:solidFill>
                  <a:srgbClr val="000000"/>
                </a:solidFill>
                <a:cs typeface="Arial" panose="020B0604020202020204" pitchFamily="34" charset="0"/>
              </a:rPr>
              <a:t>A logistics problem</a:t>
            </a:r>
          </a:p>
          <a:p>
            <a:pPr lvl="1">
              <a:lnSpc>
                <a:spcPct val="100000"/>
              </a:lnSpc>
              <a:spcBef>
                <a:spcPts val="0"/>
              </a:spcBef>
              <a:spcAft>
                <a:spcPts val="0"/>
              </a:spcAft>
              <a:buFont typeface="Arial" charset="0"/>
              <a:buChar char="–"/>
              <a:defRPr/>
            </a:pPr>
            <a:r>
              <a:rPr lang="en-US" sz="1800" dirty="0" smtClean="0">
                <a:solidFill>
                  <a:srgbClr val="000000"/>
                </a:solidFill>
                <a:cs typeface="Arial" panose="020B0604020202020204" pitchFamily="34" charset="0"/>
              </a:rPr>
              <a:t>Adoption slow due to manufacturing process</a:t>
            </a:r>
          </a:p>
          <a:p>
            <a:pPr>
              <a:lnSpc>
                <a:spcPct val="100000"/>
              </a:lnSpc>
              <a:spcBef>
                <a:spcPts val="0"/>
              </a:spcBef>
              <a:spcAft>
                <a:spcPts val="0"/>
              </a:spcAft>
              <a:buFont typeface="Arial" charset="0"/>
              <a:buChar char="•"/>
              <a:defRPr/>
            </a:pPr>
            <a:r>
              <a:rPr lang="en-US" dirty="0" smtClean="0">
                <a:solidFill>
                  <a:srgbClr val="000000"/>
                </a:solidFill>
                <a:cs typeface="Arial" panose="020B0604020202020204" pitchFamily="34" charset="0"/>
              </a:rPr>
              <a:t>FDA approval a </a:t>
            </a:r>
            <a:r>
              <a:rPr lang="en-US" b="1" dirty="0" smtClean="0">
                <a:solidFill>
                  <a:srgbClr val="000000"/>
                </a:solidFill>
                <a:cs typeface="Arial" panose="020B0604020202020204" pitchFamily="34" charset="0"/>
              </a:rPr>
              <a:t>must</a:t>
            </a:r>
            <a:r>
              <a:rPr lang="en-US" dirty="0" smtClean="0">
                <a:solidFill>
                  <a:srgbClr val="000000"/>
                </a:solidFill>
                <a:cs typeface="Arial" panose="020B0604020202020204" pitchFamily="34" charset="0"/>
              </a:rPr>
              <a:t> for wide access and safety</a:t>
            </a:r>
          </a:p>
          <a:p>
            <a:pPr marL="57150" indent="0">
              <a:lnSpc>
                <a:spcPct val="100000"/>
              </a:lnSpc>
              <a:buFont typeface="Arial" charset="0"/>
              <a:buNone/>
              <a:defRPr/>
            </a:pPr>
            <a:endParaRPr lang="en-US" sz="2400" dirty="0" smtClean="0">
              <a:solidFill>
                <a:srgbClr val="000000"/>
              </a:solidFill>
              <a:cs typeface="Arial" panose="020B0604020202020204" pitchFamily="34" charset="0"/>
            </a:endParaRPr>
          </a:p>
          <a:p>
            <a:pPr marL="57150" indent="0">
              <a:lnSpc>
                <a:spcPct val="100000"/>
              </a:lnSpc>
              <a:buFont typeface="Arial" charset="0"/>
              <a:buNone/>
              <a:defRPr/>
            </a:pPr>
            <a:r>
              <a:rPr lang="en-US" sz="2400" dirty="0" smtClean="0">
                <a:solidFill>
                  <a:srgbClr val="000000"/>
                </a:solidFill>
                <a:cs typeface="Arial" panose="020B0604020202020204" pitchFamily="34" charset="0"/>
              </a:rPr>
              <a:t>Targeted Product to Be</a:t>
            </a:r>
            <a:r>
              <a:rPr lang="en-US" sz="2400" dirty="0">
                <a:solidFill>
                  <a:srgbClr val="000000"/>
                </a:solidFill>
                <a:cs typeface="Arial" panose="020B0604020202020204" pitchFamily="34" charset="0"/>
              </a:rPr>
              <a:t>:</a:t>
            </a:r>
          </a:p>
          <a:p>
            <a:pPr marL="400050">
              <a:lnSpc>
                <a:spcPct val="100000"/>
              </a:lnSpc>
              <a:buFont typeface="Arial" charset="0"/>
              <a:buChar char="•"/>
              <a:defRPr/>
            </a:pPr>
            <a:r>
              <a:rPr lang="en-US" dirty="0">
                <a:solidFill>
                  <a:srgbClr val="000000"/>
                </a:solidFill>
                <a:cs typeface="Arial" panose="020B0604020202020204" pitchFamily="34" charset="0"/>
              </a:rPr>
              <a:t>Easy to use</a:t>
            </a:r>
          </a:p>
          <a:p>
            <a:pPr marL="400050">
              <a:lnSpc>
                <a:spcPct val="100000"/>
              </a:lnSpc>
              <a:buFont typeface="Arial" charset="0"/>
              <a:buChar char="•"/>
              <a:defRPr/>
            </a:pPr>
            <a:r>
              <a:rPr lang="en-US" dirty="0">
                <a:solidFill>
                  <a:srgbClr val="000000"/>
                </a:solidFill>
                <a:cs typeface="Arial" panose="020B0604020202020204" pitchFamily="34" charset="0"/>
              </a:rPr>
              <a:t>Patient friendly</a:t>
            </a:r>
          </a:p>
          <a:p>
            <a:pPr marL="400050">
              <a:lnSpc>
                <a:spcPct val="100000"/>
              </a:lnSpc>
              <a:buFont typeface="Arial" charset="0"/>
              <a:buChar char="•"/>
              <a:defRPr/>
            </a:pPr>
            <a:r>
              <a:rPr lang="en-US" dirty="0">
                <a:solidFill>
                  <a:srgbClr val="000000"/>
                </a:solidFill>
                <a:cs typeface="Arial" panose="020B0604020202020204" pitchFamily="34" charset="0"/>
              </a:rPr>
              <a:t>Fit into current medical practice</a:t>
            </a:r>
          </a:p>
          <a:p>
            <a:pPr marL="400050">
              <a:lnSpc>
                <a:spcPct val="100000"/>
              </a:lnSpc>
              <a:buFont typeface="Arial" charset="0"/>
              <a:buChar char="•"/>
              <a:defRPr/>
            </a:pPr>
            <a:r>
              <a:rPr lang="en-US" dirty="0">
                <a:solidFill>
                  <a:srgbClr val="000000"/>
                </a:solidFill>
                <a:cs typeface="Arial" panose="020B0604020202020204" pitchFamily="34" charset="0"/>
              </a:rPr>
              <a:t>Safe and effective</a:t>
            </a:r>
          </a:p>
          <a:p>
            <a:pPr>
              <a:buFont typeface="Arial" charset="0"/>
              <a:buChar char="•"/>
              <a:defRPr/>
            </a:pPr>
            <a:endParaRPr lang="en-US" dirty="0" smtClean="0">
              <a:solidFill>
                <a:srgbClr val="000000"/>
              </a:solidFill>
              <a:cs typeface="Arial" panose="020B0604020202020204" pitchFamily="34" charset="0"/>
            </a:endParaRPr>
          </a:p>
        </p:txBody>
      </p:sp>
      <p:sp>
        <p:nvSpPr>
          <p:cNvPr id="32770"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8E9E978-112C-457E-9FBA-460F010CF92D}" type="slidenum">
              <a:rPr lang="en-US" altLang="en-US" sz="1800"/>
              <a:pPr/>
              <a:t>8</a:t>
            </a:fld>
            <a:endParaRPr lang="en-US" alt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dirty="0" smtClean="0"/>
              <a:t>Market Entry: </a:t>
            </a:r>
            <a:r>
              <a:rPr lang="en-US" altLang="en-US" i="1" dirty="0" smtClean="0"/>
              <a:t>Clostridium difficile</a:t>
            </a:r>
          </a:p>
        </p:txBody>
      </p:sp>
      <p:sp>
        <p:nvSpPr>
          <p:cNvPr id="3" name="Content Placeholder 2"/>
          <p:cNvSpPr>
            <a:spLocks noGrp="1"/>
          </p:cNvSpPr>
          <p:nvPr>
            <p:ph idx="1"/>
          </p:nvPr>
        </p:nvSpPr>
        <p:spPr>
          <a:xfrm>
            <a:off x="685800" y="1747838"/>
            <a:ext cx="8229600" cy="4525963"/>
          </a:xfrm>
        </p:spPr>
        <p:txBody>
          <a:bodyPr/>
          <a:lstStyle/>
          <a:p>
            <a:pPr>
              <a:lnSpc>
                <a:spcPct val="100000"/>
              </a:lnSpc>
              <a:buFont typeface="Arial" charset="0"/>
              <a:buChar char="•"/>
              <a:defRPr/>
            </a:pPr>
            <a:r>
              <a:rPr lang="en-US" sz="2400" dirty="0" smtClean="0">
                <a:solidFill>
                  <a:srgbClr val="000000"/>
                </a:solidFill>
                <a:cs typeface="Arial" panose="020B0604020202020204" pitchFamily="34" charset="0"/>
              </a:rPr>
              <a:t>Debilitating infectious gastrointestinal disease</a:t>
            </a:r>
          </a:p>
          <a:p>
            <a:pPr lvl="1">
              <a:lnSpc>
                <a:spcPct val="100000"/>
              </a:lnSpc>
              <a:buFont typeface="Arial" charset="0"/>
              <a:buChar char="–"/>
              <a:defRPr/>
            </a:pPr>
            <a:r>
              <a:rPr lang="en-US" dirty="0" smtClean="0">
                <a:solidFill>
                  <a:srgbClr val="000000"/>
                </a:solidFill>
                <a:cs typeface="Arial" panose="020B0604020202020204" pitchFamily="34" charset="0"/>
              </a:rPr>
              <a:t>&gt;29,000 US deaths annually*</a:t>
            </a:r>
          </a:p>
          <a:p>
            <a:pPr>
              <a:lnSpc>
                <a:spcPct val="100000"/>
              </a:lnSpc>
              <a:buFont typeface="Arial" charset="0"/>
              <a:buChar char="•"/>
              <a:defRPr/>
            </a:pPr>
            <a:r>
              <a:rPr lang="en-US" sz="2400" dirty="0" smtClean="0">
                <a:solidFill>
                  <a:srgbClr val="000000"/>
                </a:solidFill>
                <a:cs typeface="Arial" panose="020B0604020202020204" pitchFamily="34" charset="0"/>
              </a:rPr>
              <a:t>Low risk bet in the microbiome space</a:t>
            </a:r>
          </a:p>
          <a:p>
            <a:pPr lvl="1">
              <a:lnSpc>
                <a:spcPct val="100000"/>
              </a:lnSpc>
              <a:buFont typeface="Arial" charset="0"/>
              <a:buChar char="–"/>
              <a:defRPr/>
            </a:pPr>
            <a:r>
              <a:rPr lang="en-US" dirty="0" smtClean="0">
                <a:solidFill>
                  <a:srgbClr val="000000"/>
                </a:solidFill>
                <a:cs typeface="Arial" panose="020B0604020202020204" pitchFamily="34" charset="0"/>
              </a:rPr>
              <a:t>Fecal transplant - historically proven treatment </a:t>
            </a:r>
          </a:p>
          <a:p>
            <a:pPr lvl="1">
              <a:lnSpc>
                <a:spcPct val="100000"/>
              </a:lnSpc>
              <a:buFont typeface="Arial" charset="0"/>
              <a:buChar char="–"/>
              <a:defRPr/>
            </a:pPr>
            <a:r>
              <a:rPr lang="en-US" dirty="0" smtClean="0">
                <a:solidFill>
                  <a:srgbClr val="000000"/>
                </a:solidFill>
                <a:cs typeface="Arial" panose="020B0604020202020204" pitchFamily="34" charset="0"/>
              </a:rPr>
              <a:t>Unmet medical need</a:t>
            </a:r>
          </a:p>
          <a:p>
            <a:pPr lvl="1">
              <a:lnSpc>
                <a:spcPct val="100000"/>
              </a:lnSpc>
              <a:buFont typeface="Arial" charset="0"/>
              <a:buChar char="–"/>
              <a:defRPr/>
            </a:pPr>
            <a:r>
              <a:rPr lang="en-US" dirty="0" smtClean="0">
                <a:solidFill>
                  <a:srgbClr val="000000"/>
                </a:solidFill>
                <a:cs typeface="Arial" panose="020B0604020202020204" pitchFamily="34" charset="0"/>
              </a:rPr>
              <a:t>There is no currently approved treatment for patients with 2 or more recurrences</a:t>
            </a:r>
          </a:p>
          <a:p>
            <a:pPr>
              <a:lnSpc>
                <a:spcPct val="100000"/>
              </a:lnSpc>
              <a:buFont typeface="Arial" charset="0"/>
              <a:buChar char="•"/>
              <a:defRPr/>
            </a:pPr>
            <a:r>
              <a:rPr lang="en-US" sz="2400" dirty="0" smtClean="0">
                <a:solidFill>
                  <a:srgbClr val="000000"/>
                </a:solidFill>
                <a:cs typeface="Arial" panose="020B0604020202020204" pitchFamily="34" charset="0"/>
              </a:rPr>
              <a:t>Growing population*</a:t>
            </a:r>
          </a:p>
          <a:p>
            <a:pPr lvl="1">
              <a:lnSpc>
                <a:spcPct val="100000"/>
              </a:lnSpc>
              <a:buFont typeface="Arial" charset="0"/>
              <a:buChar char="–"/>
              <a:defRPr/>
            </a:pPr>
            <a:endParaRPr lang="en-US" dirty="0" smtClean="0">
              <a:cs typeface="Arial" panose="020B0604020202020204" pitchFamily="34" charset="0"/>
            </a:endParaRPr>
          </a:p>
          <a:p>
            <a:pPr marL="0" indent="0">
              <a:buFont typeface="Arial" charset="0"/>
              <a:buNone/>
              <a:defRPr/>
            </a:pPr>
            <a:endParaRPr lang="en-US" dirty="0" smtClean="0"/>
          </a:p>
          <a:p>
            <a:pPr>
              <a:buFont typeface="Arial" charset="0"/>
              <a:buChar char="•"/>
              <a:defRPr/>
            </a:pPr>
            <a:endParaRPr lang="en-US" dirty="0"/>
          </a:p>
        </p:txBody>
      </p:sp>
      <p:sp>
        <p:nvSpPr>
          <p:cNvPr id="33795" name="TextBox 3"/>
          <p:cNvSpPr txBox="1">
            <a:spLocks noChangeArrowheads="1"/>
          </p:cNvSpPr>
          <p:nvPr/>
        </p:nvSpPr>
        <p:spPr bwMode="auto">
          <a:xfrm>
            <a:off x="1470025" y="5913438"/>
            <a:ext cx="1841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baseline="30000" dirty="0"/>
          </a:p>
          <a:p>
            <a:endParaRPr lang="en-US" altLang="en-US" sz="1400" dirty="0"/>
          </a:p>
        </p:txBody>
      </p:sp>
      <p:sp>
        <p:nvSpPr>
          <p:cNvPr id="5" name="TextBox 4"/>
          <p:cNvSpPr txBox="1"/>
          <p:nvPr/>
        </p:nvSpPr>
        <p:spPr>
          <a:xfrm>
            <a:off x="1008063" y="6446838"/>
            <a:ext cx="5697537" cy="261937"/>
          </a:xfrm>
          <a:prstGeom prst="rect">
            <a:avLst/>
          </a:prstGeom>
          <a:noFill/>
        </p:spPr>
        <p:txBody>
          <a:bodyPr wrap="none">
            <a:spAutoFit/>
          </a:bodyPr>
          <a:lstStyle/>
          <a:p>
            <a:pPr>
              <a:defRPr/>
            </a:pPr>
            <a:r>
              <a:rPr lang="en-US" sz="1100" i="1" dirty="0">
                <a:solidFill>
                  <a:srgbClr val="000000"/>
                </a:solidFill>
                <a:latin typeface="+mn-lt"/>
                <a:ea typeface="MS PGothic" charset="0"/>
                <a:cs typeface="Arial" panose="020B0604020202020204" pitchFamily="34" charset="0"/>
              </a:rPr>
              <a:t>*</a:t>
            </a:r>
            <a:r>
              <a:rPr lang="en-US" sz="1100" dirty="0">
                <a:solidFill>
                  <a:srgbClr val="000000"/>
                </a:solidFill>
                <a:latin typeface="+mn-lt"/>
                <a:ea typeface="MS PGothic" charset="0"/>
                <a:cs typeface="Open Sans"/>
              </a:rPr>
              <a:t>Burden of Clostridium difficile Infection in the United States, NEJM 2015:372:825-34</a:t>
            </a:r>
          </a:p>
        </p:txBody>
      </p:sp>
      <p:sp>
        <p:nvSpPr>
          <p:cNvPr id="33797" name="Slide Number Placeholder 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8926207-2D38-4ADD-B70B-E900FC209D6A}" type="slidenum">
              <a:rPr lang="en-US" altLang="en-US" sz="1800"/>
              <a:pPr/>
              <a:t>9</a:t>
            </a:fld>
            <a:endParaRPr lang="en-US" alt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biotix">
      <a:dk1>
        <a:srgbClr val="000000"/>
      </a:dk1>
      <a:lt1>
        <a:sysClr val="window" lastClr="FFFFFF"/>
      </a:lt1>
      <a:dk2>
        <a:srgbClr val="0379AE"/>
      </a:dk2>
      <a:lt2>
        <a:srgbClr val="EEECE1"/>
      </a:lt2>
      <a:accent1>
        <a:srgbClr val="0379AE"/>
      </a:accent1>
      <a:accent2>
        <a:srgbClr val="6BB245"/>
      </a:accent2>
      <a:accent3>
        <a:srgbClr val="8064A2"/>
      </a:accent3>
      <a:accent4>
        <a:srgbClr val="4BACC6"/>
      </a:accent4>
      <a:accent5>
        <a:srgbClr val="F7964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10594</TotalTime>
  <Words>2087</Words>
  <Application>Microsoft Office PowerPoint</Application>
  <PresentationFormat>On-screen Show (4:3)</PresentationFormat>
  <Paragraphs>306</Paragraphs>
  <Slides>33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ＭＳ Ｐゴシック</vt:lpstr>
      <vt:lpstr>Arial</vt:lpstr>
      <vt:lpstr>Calibri</vt:lpstr>
      <vt:lpstr>Geneva</vt:lpstr>
      <vt:lpstr>Open Sans</vt:lpstr>
      <vt:lpstr>Verdana</vt:lpstr>
      <vt:lpstr>Office Theme</vt:lpstr>
      <vt:lpstr> </vt:lpstr>
      <vt:lpstr>Pioneer in Microbiota Restoration Therapy</vt:lpstr>
      <vt:lpstr>PowerPoint Presentation</vt:lpstr>
      <vt:lpstr>Good Hype: Fecal Transplant Cures All </vt:lpstr>
      <vt:lpstr>Bad Hype: FT Causes Obesity </vt:lpstr>
      <vt:lpstr>What is Reality? </vt:lpstr>
      <vt:lpstr>Hype Creates False Hope</vt:lpstr>
      <vt:lpstr>Commercial Perspective</vt:lpstr>
      <vt:lpstr>Market Entry: Clostridium difficile</vt:lpstr>
      <vt:lpstr>Commercialization Strategy: rCDI</vt:lpstr>
      <vt:lpstr>Clinical Trial Strategy: Recurrent C diff</vt:lpstr>
      <vt:lpstr>2012 Beliefs:  The Good, The Bad, and The Ugly</vt:lpstr>
      <vt:lpstr>PUNCH™ CD: Study Design</vt:lpstr>
      <vt:lpstr>PUNCH™ CD: Baseline Characteristics</vt:lpstr>
      <vt:lpstr>PUNCH™ CD Open Label Safety Trial*</vt:lpstr>
      <vt:lpstr>PUNCH™ CD: Safety Assessment Methods</vt:lpstr>
      <vt:lpstr>PUNCH™ CD: AEs</vt:lpstr>
      <vt:lpstr>PUNCH™ CD: SAEs</vt:lpstr>
      <vt:lpstr>PUNCH™ CD: Efficacy</vt:lpstr>
      <vt:lpstr>PUNCH™ CD: Efficacy</vt:lpstr>
      <vt:lpstr>PUNCH™ CD: Observations</vt:lpstr>
      <vt:lpstr>Does the Donor Effect Patient Outcome?</vt:lpstr>
      <vt:lpstr>Additional Proof-of Concept </vt:lpstr>
      <vt:lpstr>PUNCH™ CD: Conclusions</vt:lpstr>
      <vt:lpstr>2012 Beliefs:  The Good, The Bad, and The Ugly</vt:lpstr>
      <vt:lpstr>2015 Evidence: The Good, No Bad, No Ugly</vt:lpstr>
      <vt:lpstr>PUNCH™ CD 2: Groundbreaking MRT Trial</vt:lpstr>
      <vt:lpstr>PUNCH™ CD 3 Confirmatory Trial </vt:lpstr>
      <vt:lpstr>RBX2660 Regulatory Milestones</vt:lpstr>
      <vt:lpstr>Human Gut Microbiome:  Expanding Clinical Frontier</vt:lpstr>
      <vt:lpstr>Expanding the MRT Universe</vt:lpstr>
      <vt:lpstr>Harnessing the Power of the Gut Microbiome</vt:lpstr>
      <vt:lpstr>Thank you</vt:lpstr>
    </vt:vector>
  </TitlesOfParts>
  <Company>Freelance Graphic Designer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Sarita Geisel</dc:creator>
  <cp:lastModifiedBy>Harriet</cp:lastModifiedBy>
  <cp:revision>297</cp:revision>
  <cp:lastPrinted>2015-04-22T02:43:38Z</cp:lastPrinted>
  <dcterms:created xsi:type="dcterms:W3CDTF">2014-09-09T19:44:55Z</dcterms:created>
  <dcterms:modified xsi:type="dcterms:W3CDTF">2015-11-02T15:01:37Z</dcterms:modified>
</cp:coreProperties>
</file>